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68" r:id="rId2"/>
    <p:sldId id="256" r:id="rId3"/>
    <p:sldId id="257" r:id="rId4"/>
    <p:sldId id="258" r:id="rId5"/>
    <p:sldId id="4201" r:id="rId6"/>
    <p:sldId id="4202" r:id="rId7"/>
    <p:sldId id="4203" r:id="rId8"/>
    <p:sldId id="259" r:id="rId9"/>
    <p:sldId id="260" r:id="rId10"/>
    <p:sldId id="262" r:id="rId11"/>
    <p:sldId id="270" r:id="rId12"/>
    <p:sldId id="4197" r:id="rId13"/>
    <p:sldId id="4198" r:id="rId14"/>
    <p:sldId id="4199" r:id="rId15"/>
    <p:sldId id="4200" r:id="rId16"/>
    <p:sldId id="264" r:id="rId17"/>
    <p:sldId id="265" r:id="rId18"/>
    <p:sldId id="266" r:id="rId19"/>
  </p:sldIdLst>
  <p:sldSz cx="109728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Steele" initials="PS" lastIdx="2" clrIdx="0">
    <p:extLst>
      <p:ext uri="{19B8F6BF-5375-455C-9EA6-DF929625EA0E}">
        <p15:presenceInfo xmlns:p15="http://schemas.microsoft.com/office/powerpoint/2012/main" userId="S::pat@louisianaassessors.org::dd7a0897-af1c-4aea-a876-42947382f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86" y="96"/>
      </p:cViewPr>
      <p:guideLst>
        <p:guide orient="horz" pos="2160"/>
        <p:guide pos="34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2E9795C0-B03F-426C-AF67-56092BA732FD}" type="datetimeFigureOut">
              <a:rPr lang="en-US" smtClean="0"/>
              <a:pPr/>
              <a:t>1/26/2023</a:t>
            </a:fld>
            <a:endParaRPr lang="en-US" dirty="0"/>
          </a:p>
        </p:txBody>
      </p:sp>
      <p:sp>
        <p:nvSpPr>
          <p:cNvPr id="4" name="Slide Image Placeholder 3"/>
          <p:cNvSpPr>
            <a:spLocks noGrp="1" noRot="1" noChangeAspect="1"/>
          </p:cNvSpPr>
          <p:nvPr>
            <p:ph type="sldImg" idx="2"/>
          </p:nvPr>
        </p:nvSpPr>
        <p:spPr>
          <a:xfrm>
            <a:off x="733425" y="692150"/>
            <a:ext cx="5543550"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C8447F5B-7A73-46F6-A9BC-F7D7FC30E867}" type="slidenum">
              <a:rPr lang="en-US" smtClean="0"/>
              <a:pPr/>
              <a:t>‹#›</a:t>
            </a:fld>
            <a:endParaRPr lang="en-US" dirty="0"/>
          </a:p>
        </p:txBody>
      </p:sp>
    </p:spTree>
    <p:extLst>
      <p:ext uri="{BB962C8B-B14F-4D97-AF65-F5344CB8AC3E}">
        <p14:creationId xmlns:p14="http://schemas.microsoft.com/office/powerpoint/2010/main" val="76900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47F5B-7A73-46F6-A9BC-F7D7FC30E867}" type="slidenum">
              <a:rPr lang="en-US" smtClean="0"/>
              <a:pPr/>
              <a:t>8</a:t>
            </a:fld>
            <a:endParaRPr lang="en-US" dirty="0"/>
          </a:p>
        </p:txBody>
      </p:sp>
    </p:spTree>
    <p:extLst>
      <p:ext uri="{BB962C8B-B14F-4D97-AF65-F5344CB8AC3E}">
        <p14:creationId xmlns:p14="http://schemas.microsoft.com/office/powerpoint/2010/main" val="71897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458885" y="0"/>
            <a:ext cx="11918798"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5473490" y="-21511"/>
            <a:ext cx="441493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78915" y="-21511"/>
            <a:ext cx="420624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680039" y="2708476"/>
            <a:ext cx="3976026"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5680038" y="4421081"/>
            <a:ext cx="3971764"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686493" y="1516829"/>
            <a:ext cx="2560320" cy="750981"/>
          </a:xfrm>
        </p:spPr>
        <p:txBody>
          <a:bodyPr anchor="b"/>
          <a:lstStyle>
            <a:lvl1pPr algn="l">
              <a:defRPr sz="2400"/>
            </a:lvl1pPr>
          </a:lstStyle>
          <a:p>
            <a:fld id="{A85252EC-2517-4F1D-B8A1-8798D4121735}" type="datetimeFigureOut">
              <a:rPr lang="en-US" smtClean="0"/>
              <a:pPr/>
              <a:t>1/26/2023</a:t>
            </a:fld>
            <a:endParaRPr lang="en-US" dirty="0"/>
          </a:p>
        </p:txBody>
      </p:sp>
      <p:sp>
        <p:nvSpPr>
          <p:cNvPr id="50" name="Rectangle 49"/>
          <p:cNvSpPr/>
          <p:nvPr/>
        </p:nvSpPr>
        <p:spPr>
          <a:xfrm>
            <a:off x="5581067" y="6088284"/>
            <a:ext cx="420624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364224" y="5719967"/>
            <a:ext cx="3397910"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5578915" y="5719967"/>
            <a:ext cx="772399" cy="365125"/>
          </a:xfrm>
        </p:spPr>
        <p:txBody>
          <a:bodyPr/>
          <a:lstStyle>
            <a:lvl1pPr>
              <a:defRPr>
                <a:solidFill>
                  <a:schemeClr val="accent1"/>
                </a:solidFill>
              </a:defRPr>
            </a:lvl1pPr>
          </a:lstStyle>
          <a:p>
            <a:fld id="{8D604DF4-C43E-4476-83F4-6608751A02E0}" type="slidenum">
              <a:rPr lang="en-US" smtClean="0"/>
              <a:pPr/>
              <a:t>‹#›</a:t>
            </a:fld>
            <a:endParaRPr lang="en-US" dirty="0"/>
          </a:p>
        </p:txBody>
      </p:sp>
      <p:sp>
        <p:nvSpPr>
          <p:cNvPr id="89" name="Rectangle 88"/>
          <p:cNvSpPr/>
          <p:nvPr/>
        </p:nvSpPr>
        <p:spPr>
          <a:xfrm>
            <a:off x="5581067" y="6088284"/>
            <a:ext cx="420624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04DF4-C43E-4476-83F4-6608751A02E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1030147"/>
            <a:ext cx="1781344"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263955" y="1030147"/>
            <a:ext cx="650844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04DF4-C43E-4476-83F4-6608751A02E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1225-1889-430A-B226-A64B9D058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5A9D2-CEAD-48B6-A594-9E66F429F19C}"/>
              </a:ext>
            </a:extLst>
          </p:cNvPr>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0ED003-A0F3-4E0B-832C-0ABF188F8FFC}"/>
              </a:ext>
            </a:extLst>
          </p:cNvPr>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91120C-A8D7-4182-B52F-71DA4900FDAD}"/>
              </a:ext>
            </a:extLst>
          </p:cNvPr>
          <p:cNvSpPr>
            <a:spLocks noGrp="1"/>
          </p:cNvSpPr>
          <p:nvPr>
            <p:ph type="dt" sz="half" idx="10"/>
          </p:nvPr>
        </p:nvSpPr>
        <p:spPr/>
        <p:txBody>
          <a:bodyPr/>
          <a:lstStyle/>
          <a:p>
            <a:fld id="{75EB25AE-0B3D-49C6-825B-A81C5E668A8F}" type="datetimeFigureOut">
              <a:rPr lang="en-US" smtClean="0"/>
              <a:t>1/26/2023</a:t>
            </a:fld>
            <a:endParaRPr lang="en-US"/>
          </a:p>
        </p:txBody>
      </p:sp>
      <p:sp>
        <p:nvSpPr>
          <p:cNvPr id="6" name="Footer Placeholder 5">
            <a:extLst>
              <a:ext uri="{FF2B5EF4-FFF2-40B4-BE49-F238E27FC236}">
                <a16:creationId xmlns:a16="http://schemas.microsoft.com/office/drawing/2014/main" id="{18239795-A53A-4241-9EAA-D3A3E66F4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C25D0-6E88-4F01-AB60-83D3EB43FB02}"/>
              </a:ext>
            </a:extLst>
          </p:cNvPr>
          <p:cNvSpPr>
            <a:spLocks noGrp="1"/>
          </p:cNvSpPr>
          <p:nvPr>
            <p:ph type="sldNum" sz="quarter" idx="12"/>
          </p:nvPr>
        </p:nvSpPr>
        <p:spPr/>
        <p:txBody>
          <a:bodyPr/>
          <a:lstStyle/>
          <a:p>
            <a:fld id="{F80A201B-7571-48E2-9A8B-68677DE1D0CD}" type="slidenum">
              <a:rPr lang="en-US" smtClean="0"/>
              <a:t>‹#›</a:t>
            </a:fld>
            <a:endParaRPr lang="en-US"/>
          </a:p>
        </p:txBody>
      </p:sp>
    </p:spTree>
    <p:extLst>
      <p:ext uri="{BB962C8B-B14F-4D97-AF65-F5344CB8AC3E}">
        <p14:creationId xmlns:p14="http://schemas.microsoft.com/office/powerpoint/2010/main" val="353426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04DF4-C43E-4476-83F4-6608751A02E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0374" y="2900830"/>
            <a:ext cx="7964962"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510375" y="4267201"/>
            <a:ext cx="7964960"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04DF4-C43E-4476-83F4-6608751A02E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604DF4-C43E-4476-83F4-6608751A02E0}" type="slidenum">
              <a:rPr lang="en-US" smtClean="0"/>
              <a:pPr/>
              <a:t>‹#›</a:t>
            </a:fld>
            <a:endParaRPr lang="en-US" dirty="0"/>
          </a:p>
        </p:txBody>
      </p:sp>
      <p:sp>
        <p:nvSpPr>
          <p:cNvPr id="9" name="Content Placeholder 8"/>
          <p:cNvSpPr>
            <a:spLocks noGrp="1"/>
          </p:cNvSpPr>
          <p:nvPr>
            <p:ph sz="quarter" idx="13"/>
          </p:nvPr>
        </p:nvSpPr>
        <p:spPr>
          <a:xfrm>
            <a:off x="1250899" y="2313432"/>
            <a:ext cx="4103827"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574182" y="2313431"/>
            <a:ext cx="4103827"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94533" y="2316009"/>
            <a:ext cx="366857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0065" y="2974695"/>
            <a:ext cx="4103827"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4205" y="2316010"/>
            <a:ext cx="366686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182" y="2974695"/>
            <a:ext cx="4103827"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604DF4-C43E-4476-83F4-6608751A02E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604DF4-C43E-4476-83F4-6608751A02E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604DF4-C43E-4476-83F4-6608751A02E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458885" y="0"/>
            <a:ext cx="11918798"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5473490" y="-21511"/>
            <a:ext cx="441493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578915" y="-21510"/>
            <a:ext cx="420624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7" name="Slide Number Placeholder 6"/>
          <p:cNvSpPr>
            <a:spLocks noGrp="1"/>
          </p:cNvSpPr>
          <p:nvPr>
            <p:ph type="sldNum" sz="quarter" idx="12"/>
          </p:nvPr>
        </p:nvSpPr>
        <p:spPr/>
        <p:txBody>
          <a:bodyPr/>
          <a:lstStyle/>
          <a:p>
            <a:fld id="{8D604DF4-C43E-4476-83F4-6608751A02E0}" type="slidenum">
              <a:rPr lang="en-US" smtClean="0"/>
              <a:pPr/>
              <a:t>‹#›</a:t>
            </a:fld>
            <a:endParaRPr lang="en-US" dirty="0"/>
          </a:p>
        </p:txBody>
      </p:sp>
      <p:sp>
        <p:nvSpPr>
          <p:cNvPr id="58" name="Rectangle 57"/>
          <p:cNvSpPr/>
          <p:nvPr/>
        </p:nvSpPr>
        <p:spPr>
          <a:xfrm>
            <a:off x="1086686" y="601884"/>
            <a:ext cx="4274708"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5073" y="856527"/>
            <a:ext cx="3708528"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5581067" y="6088284"/>
            <a:ext cx="420624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5569738" y="5724836"/>
            <a:ext cx="4192397" cy="365125"/>
          </a:xfrm>
        </p:spPr>
        <p:txBody>
          <a:bodyPr>
            <a:normAutofit/>
          </a:bodyPr>
          <a:lstStyle/>
          <a:p>
            <a:endParaRPr lang="en-US" dirty="0"/>
          </a:p>
        </p:txBody>
      </p:sp>
      <p:sp>
        <p:nvSpPr>
          <p:cNvPr id="2" name="Title 1"/>
          <p:cNvSpPr>
            <a:spLocks noGrp="1"/>
          </p:cNvSpPr>
          <p:nvPr>
            <p:ph type="title"/>
          </p:nvPr>
        </p:nvSpPr>
        <p:spPr>
          <a:xfrm>
            <a:off x="5687800" y="2657435"/>
            <a:ext cx="396548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5683910" y="4136994"/>
            <a:ext cx="3958541"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458885" y="0"/>
            <a:ext cx="11918798"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5473490" y="-21511"/>
            <a:ext cx="441493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578915" y="-21510"/>
            <a:ext cx="420624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086686" y="601884"/>
            <a:ext cx="4274708"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581067" y="6088284"/>
            <a:ext cx="420624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81309" y="2660904"/>
            <a:ext cx="3961181"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206250" y="693795"/>
            <a:ext cx="4031548"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681556" y="4133089"/>
            <a:ext cx="3960688"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252EC-2517-4F1D-B8A1-8798D4121735}" type="datetimeFigureOut">
              <a:rPr lang="en-US" smtClean="0"/>
              <a:pPr/>
              <a:t>1/26/2023</a:t>
            </a:fld>
            <a:endParaRPr lang="en-US" dirty="0"/>
          </a:p>
        </p:txBody>
      </p:sp>
      <p:sp>
        <p:nvSpPr>
          <p:cNvPr id="6" name="Footer Placeholder 5"/>
          <p:cNvSpPr>
            <a:spLocks noGrp="1"/>
          </p:cNvSpPr>
          <p:nvPr>
            <p:ph type="ftr" sz="quarter" idx="11"/>
          </p:nvPr>
        </p:nvSpPr>
        <p:spPr>
          <a:xfrm>
            <a:off x="5569738" y="5724836"/>
            <a:ext cx="4192397"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D604DF4-C43E-4476-83F4-6608751A02E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65760" y="0"/>
            <a:ext cx="11918798"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548640" y="333488"/>
            <a:ext cx="987552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473490" y="-21511"/>
            <a:ext cx="4414939"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578915" y="-21510"/>
            <a:ext cx="420624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2188" y="1027664"/>
            <a:ext cx="8429693"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52191" y="2323652"/>
            <a:ext cx="8132780"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96866" y="224493"/>
            <a:ext cx="2560320" cy="365125"/>
          </a:xfrm>
          <a:prstGeom prst="rect">
            <a:avLst/>
          </a:prstGeom>
        </p:spPr>
        <p:txBody>
          <a:bodyPr vert="horz" lIns="91440" tIns="45720" rIns="91440" bIns="45720" rtlCol="0" anchor="ctr"/>
          <a:lstStyle>
            <a:lvl1pPr algn="r">
              <a:defRPr sz="1200">
                <a:solidFill>
                  <a:srgbClr val="FEFEFE"/>
                </a:solidFill>
              </a:defRPr>
            </a:lvl1pPr>
          </a:lstStyle>
          <a:p>
            <a:fld id="{A85252EC-2517-4F1D-B8A1-8798D4121735}" type="datetimeFigureOut">
              <a:rPr lang="en-US" smtClean="0"/>
              <a:pPr/>
              <a:t>1/26/2023</a:t>
            </a:fld>
            <a:endParaRPr lang="en-US" dirty="0"/>
          </a:p>
        </p:txBody>
      </p:sp>
      <p:sp>
        <p:nvSpPr>
          <p:cNvPr id="5" name="Footer Placeholder 4"/>
          <p:cNvSpPr>
            <a:spLocks noGrp="1"/>
          </p:cNvSpPr>
          <p:nvPr>
            <p:ph type="ftr" sz="quarter" idx="3"/>
          </p:nvPr>
        </p:nvSpPr>
        <p:spPr>
          <a:xfrm>
            <a:off x="5569738" y="5852161"/>
            <a:ext cx="420258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5578915" y="224492"/>
            <a:ext cx="1598587" cy="365125"/>
          </a:xfrm>
          <a:prstGeom prst="rect">
            <a:avLst/>
          </a:prstGeom>
        </p:spPr>
        <p:txBody>
          <a:bodyPr vert="horz" lIns="91440" tIns="45720" rIns="91440" bIns="45720" rtlCol="0" anchor="ctr"/>
          <a:lstStyle>
            <a:lvl1pPr algn="l">
              <a:defRPr sz="1200">
                <a:solidFill>
                  <a:srgbClr val="FEFEFE"/>
                </a:solidFill>
              </a:defRPr>
            </a:lvl1pPr>
          </a:lstStyle>
          <a:p>
            <a:fld id="{8D604DF4-C43E-4476-83F4-6608751A02E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6F03889-188A-4FB2-BA12-2AD77772AF89}"/>
              </a:ext>
            </a:extLst>
          </p:cNvPr>
          <p:cNvSpPr>
            <a:spLocks noGrp="1"/>
          </p:cNvSpPr>
          <p:nvPr>
            <p:ph type="title"/>
          </p:nvPr>
        </p:nvSpPr>
        <p:spPr>
          <a:xfrm>
            <a:off x="8153400" y="1027664"/>
            <a:ext cx="1528481" cy="267736"/>
          </a:xfrm>
        </p:spPr>
        <p:txBody>
          <a:bodyPr>
            <a:noAutofit/>
          </a:bodyPr>
          <a:lstStyle/>
          <a:p>
            <a:r>
              <a:rPr lang="en-US" sz="1200" dirty="0"/>
              <a:t>.</a:t>
            </a:r>
          </a:p>
        </p:txBody>
      </p:sp>
      <p:pic>
        <p:nvPicPr>
          <p:cNvPr id="8" name="Picture 7" descr="A picture containing text&#10;&#10;Description automatically generated">
            <a:extLst>
              <a:ext uri="{FF2B5EF4-FFF2-40B4-BE49-F238E27FC236}">
                <a16:creationId xmlns:a16="http://schemas.microsoft.com/office/drawing/2014/main" id="{F2C41D67-C99B-4D48-A7C8-8953A0B3E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67823"/>
            <a:ext cx="8722896" cy="4068930"/>
          </a:xfrm>
          <a:prstGeom prst="rect">
            <a:avLst/>
          </a:prstGeom>
        </p:spPr>
      </p:pic>
      <p:sp>
        <p:nvSpPr>
          <p:cNvPr id="10" name="Content Placeholder 9">
            <a:extLst>
              <a:ext uri="{FF2B5EF4-FFF2-40B4-BE49-F238E27FC236}">
                <a16:creationId xmlns:a16="http://schemas.microsoft.com/office/drawing/2014/main" id="{0EF29780-1522-4654-BAF0-4E891DD71F07}"/>
              </a:ext>
            </a:extLst>
          </p:cNvPr>
          <p:cNvSpPr>
            <a:spLocks noGrp="1"/>
          </p:cNvSpPr>
          <p:nvPr>
            <p:ph idx="1"/>
          </p:nvPr>
        </p:nvSpPr>
        <p:spPr>
          <a:xfrm>
            <a:off x="8991601" y="5436752"/>
            <a:ext cx="690280" cy="506848"/>
          </a:xfrm>
        </p:spPr>
        <p:txBody>
          <a:bodyPr>
            <a:normAutofit/>
          </a:bodyPr>
          <a:lstStyle/>
          <a:p>
            <a:pPr marL="68580" indent="0">
              <a:buNone/>
            </a:pPr>
            <a:r>
              <a:rPr lang="en-US" sz="1100" dirty="0"/>
              <a:t>10/22</a:t>
            </a:r>
          </a:p>
        </p:txBody>
      </p:sp>
    </p:spTree>
    <p:extLst>
      <p:ext uri="{BB962C8B-B14F-4D97-AF65-F5344CB8AC3E}">
        <p14:creationId xmlns:p14="http://schemas.microsoft.com/office/powerpoint/2010/main" val="31869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F3B376-2C0D-4011-9C94-3BB9BB45FEF2}"/>
              </a:ext>
            </a:extLst>
          </p:cNvPr>
          <p:cNvSpPr/>
          <p:nvPr/>
        </p:nvSpPr>
        <p:spPr>
          <a:xfrm>
            <a:off x="1600200" y="1289953"/>
            <a:ext cx="8458200" cy="3877985"/>
          </a:xfrm>
          <a:prstGeom prst="rect">
            <a:avLst/>
          </a:prstGeom>
        </p:spPr>
        <p:txBody>
          <a:bodyPr wrap="square">
            <a:spAutoFit/>
          </a:bodyPr>
          <a:lstStyle/>
          <a:p>
            <a:r>
              <a:rPr lang="en-US" sz="2800" dirty="0">
                <a:solidFill>
                  <a:srgbClr val="000000"/>
                </a:solidFill>
                <a:latin typeface="Times New Roman" panose="02020603050405020304" pitchFamily="18" charset="0"/>
              </a:rPr>
              <a:t>                     </a:t>
            </a:r>
            <a:r>
              <a:rPr lang="en-US" sz="2400" b="1" dirty="0">
                <a:solidFill>
                  <a:srgbClr val="FF0000"/>
                </a:solidFill>
                <a:latin typeface="Times New Roman" panose="02020603050405020304" pitchFamily="18" charset="0"/>
              </a:rPr>
              <a:t>Prescription Cost -Effective January 1, 2022</a:t>
            </a:r>
          </a:p>
          <a:p>
            <a:endParaRPr lang="en-US" sz="2000"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Member Deductible/Co-pay: </a:t>
            </a: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       Annual Calendar Year Deductible for Brand name drugs only: $100 per person </a:t>
            </a:r>
          </a:p>
          <a:p>
            <a:r>
              <a:rPr lang="en-US" b="1" dirty="0">
                <a:solidFill>
                  <a:srgbClr val="000000"/>
                </a:solidFill>
                <a:latin typeface="Times New Roman" panose="02020603050405020304" pitchFamily="18" charset="0"/>
              </a:rPr>
              <a:t>Retail Pharmacy: </a:t>
            </a:r>
            <a:r>
              <a:rPr lang="en-US" dirty="0">
                <a:solidFill>
                  <a:srgbClr val="000000"/>
                </a:solidFill>
                <a:latin typeface="Times New Roman" panose="02020603050405020304" pitchFamily="18" charset="0"/>
              </a:rPr>
              <a:t>1-34 day supply = </a:t>
            </a:r>
            <a:r>
              <a:rPr lang="en-US" b="1" dirty="0">
                <a:solidFill>
                  <a:srgbClr val="000000"/>
                </a:solidFill>
                <a:latin typeface="Times New Roman" panose="02020603050405020304" pitchFamily="18" charset="0"/>
              </a:rPr>
              <a:t>$10.00 Generic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       $35.00 Preferred Brand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       $50.00 Non-Preferred Brand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Retail Pharmacy*: </a:t>
            </a:r>
            <a:r>
              <a:rPr lang="en-US" dirty="0">
                <a:solidFill>
                  <a:srgbClr val="000000"/>
                </a:solidFill>
                <a:latin typeface="Times New Roman" panose="02020603050405020304" pitchFamily="18" charset="0"/>
              </a:rPr>
              <a:t>34 – 90 day supply = </a:t>
            </a:r>
            <a:r>
              <a:rPr lang="en-US" b="1" dirty="0">
                <a:solidFill>
                  <a:srgbClr val="000000"/>
                </a:solidFill>
                <a:latin typeface="Times New Roman" panose="02020603050405020304" pitchFamily="18" charset="0"/>
              </a:rPr>
              <a:t>$25.00 Generic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       * </a:t>
            </a:r>
            <a:r>
              <a:rPr lang="en-US" dirty="0">
                <a:solidFill>
                  <a:srgbClr val="000000"/>
                </a:solidFill>
                <a:latin typeface="Times New Roman" panose="02020603050405020304" pitchFamily="18" charset="0"/>
              </a:rPr>
              <a:t>Limited pharmacy network </a:t>
            </a:r>
            <a:r>
              <a:rPr lang="en-US" b="1" dirty="0">
                <a:solidFill>
                  <a:srgbClr val="000000"/>
                </a:solidFill>
                <a:latin typeface="Times New Roman" panose="02020603050405020304" pitchFamily="18" charset="0"/>
              </a:rPr>
              <a:t>$87.50 Preferred Brand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       $125.00 Non-Preferred Brand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Mail Order pharmacy</a:t>
            </a:r>
            <a:r>
              <a:rPr lang="en-US" dirty="0">
                <a:solidFill>
                  <a:srgbClr val="000000"/>
                </a:solidFill>
                <a:latin typeface="Times New Roman" panose="02020603050405020304" pitchFamily="18" charset="0"/>
              </a:rPr>
              <a:t>: 90 day supply = </a:t>
            </a:r>
            <a:r>
              <a:rPr lang="en-US" b="1" dirty="0">
                <a:solidFill>
                  <a:srgbClr val="000000"/>
                </a:solidFill>
                <a:latin typeface="Times New Roman" panose="02020603050405020304" pitchFamily="18" charset="0"/>
              </a:rPr>
              <a:t>$25.00 Generic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       $87.50 Preferred Brand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       $125.00 Non-Preferred Brand </a:t>
            </a:r>
            <a:endParaRPr lang="en-US" dirty="0"/>
          </a:p>
        </p:txBody>
      </p:sp>
      <p:pic>
        <p:nvPicPr>
          <p:cNvPr id="3" name="Picture 2">
            <a:extLst>
              <a:ext uri="{FF2B5EF4-FFF2-40B4-BE49-F238E27FC236}">
                <a16:creationId xmlns:a16="http://schemas.microsoft.com/office/drawing/2014/main" id="{A72696D2-0114-4713-B301-2E2992F6DE5C}"/>
              </a:ext>
            </a:extLst>
          </p:cNvPr>
          <p:cNvPicPr>
            <a:picLocks noChangeAspect="1"/>
          </p:cNvPicPr>
          <p:nvPr/>
        </p:nvPicPr>
        <p:blipFill>
          <a:blip r:embed="rId2"/>
          <a:stretch>
            <a:fillRect/>
          </a:stretch>
        </p:blipFill>
        <p:spPr>
          <a:xfrm>
            <a:off x="1676400" y="1066800"/>
            <a:ext cx="1788750" cy="696800"/>
          </a:xfrm>
          <a:prstGeom prst="rect">
            <a:avLst/>
          </a:prstGeom>
        </p:spPr>
      </p:pic>
      <p:pic>
        <p:nvPicPr>
          <p:cNvPr id="7" name="Picture 3" descr="C:\Users\dani.winterhalter\AppData\Local\Microsoft\Windows\Temporary Internet Files\Content.IE5\IQ1TLOP1\green_rx_italic[1].png">
            <a:extLst>
              <a:ext uri="{FF2B5EF4-FFF2-40B4-BE49-F238E27FC236}">
                <a16:creationId xmlns:a16="http://schemas.microsoft.com/office/drawing/2014/main" id="{24362FA8-789D-45CD-9447-8EFAFD41B7BA}"/>
              </a:ext>
            </a:extLst>
          </p:cNvPr>
          <p:cNvPicPr>
            <a:picLocks noChangeAspect="1" noChangeArrowheads="1"/>
          </p:cNvPicPr>
          <p:nvPr/>
        </p:nvPicPr>
        <p:blipFill>
          <a:blip r:embed="rId3" cstate="print"/>
          <a:srcRect/>
          <a:stretch>
            <a:fillRect/>
          </a:stretch>
        </p:blipFill>
        <p:spPr bwMode="auto">
          <a:xfrm>
            <a:off x="7995385" y="4571999"/>
            <a:ext cx="2026920" cy="1885891"/>
          </a:xfrm>
          <a:prstGeom prst="rect">
            <a:avLst/>
          </a:prstGeom>
          <a:noFill/>
        </p:spPr>
      </p:pic>
      <p:pic>
        <p:nvPicPr>
          <p:cNvPr id="8" name="Picture 4" descr="C:\Users\dani.winterhalter\AppData\Local\Microsoft\Windows\Temporary Internet Files\Content.IE5\TZC8MXCM\prescription-drugs[1].jpg">
            <a:extLst>
              <a:ext uri="{FF2B5EF4-FFF2-40B4-BE49-F238E27FC236}">
                <a16:creationId xmlns:a16="http://schemas.microsoft.com/office/drawing/2014/main" id="{83D557AD-E420-4BA6-B240-62E90F701BF6}"/>
              </a:ext>
            </a:extLst>
          </p:cNvPr>
          <p:cNvPicPr>
            <a:picLocks noChangeAspect="1" noChangeArrowheads="1"/>
          </p:cNvPicPr>
          <p:nvPr/>
        </p:nvPicPr>
        <p:blipFill>
          <a:blip r:embed="rId4" cstate="print"/>
          <a:srcRect/>
          <a:stretch>
            <a:fillRect/>
          </a:stretch>
        </p:blipFill>
        <p:spPr bwMode="auto">
          <a:xfrm>
            <a:off x="914400" y="5094401"/>
            <a:ext cx="1655712" cy="13514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D61935-1A64-4B98-B4F6-F74E79CF6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563" y="1814012"/>
            <a:ext cx="4916291" cy="3269334"/>
          </a:xfrm>
          <a:prstGeom prst="rect">
            <a:avLst/>
          </a:prstGeom>
        </p:spPr>
      </p:pic>
      <p:sp>
        <p:nvSpPr>
          <p:cNvPr id="4" name="TextBox 3">
            <a:extLst>
              <a:ext uri="{FF2B5EF4-FFF2-40B4-BE49-F238E27FC236}">
                <a16:creationId xmlns:a16="http://schemas.microsoft.com/office/drawing/2014/main" id="{90B80EF6-55BE-4F02-B990-AC7BF3E0D595}"/>
              </a:ext>
            </a:extLst>
          </p:cNvPr>
          <p:cNvSpPr txBox="1"/>
          <p:nvPr/>
        </p:nvSpPr>
        <p:spPr>
          <a:xfrm>
            <a:off x="838200" y="1217946"/>
            <a:ext cx="5638800" cy="535531"/>
          </a:xfrm>
          <a:prstGeom prst="rect">
            <a:avLst/>
          </a:prstGeom>
          <a:noFill/>
        </p:spPr>
        <p:txBody>
          <a:bodyPr wrap="square" rtlCol="0">
            <a:spAutoFit/>
          </a:bodyPr>
          <a:lstStyle/>
          <a:p>
            <a:pPr defTabSz="822960">
              <a:defRPr/>
            </a:pPr>
            <a:r>
              <a:rPr lang="en-US" sz="2880" b="1" dirty="0">
                <a:solidFill>
                  <a:srgbClr val="0070C0"/>
                </a:solidFill>
                <a:latin typeface="Bookman Old Style" panose="02050604050505020204" pitchFamily="18" charset="0"/>
              </a:rPr>
              <a:t>MEDICAL CLAIM PROCESS</a:t>
            </a:r>
          </a:p>
        </p:txBody>
      </p:sp>
      <p:sp>
        <p:nvSpPr>
          <p:cNvPr id="5" name="TextBox 4">
            <a:extLst>
              <a:ext uri="{FF2B5EF4-FFF2-40B4-BE49-F238E27FC236}">
                <a16:creationId xmlns:a16="http://schemas.microsoft.com/office/drawing/2014/main" id="{714B2546-FA10-45A6-8377-FACA73AB7F7A}"/>
              </a:ext>
            </a:extLst>
          </p:cNvPr>
          <p:cNvSpPr txBox="1"/>
          <p:nvPr/>
        </p:nvSpPr>
        <p:spPr>
          <a:xfrm>
            <a:off x="7272671" y="3998373"/>
            <a:ext cx="2938130" cy="1421928"/>
          </a:xfrm>
          <a:prstGeom prst="rect">
            <a:avLst/>
          </a:prstGeom>
          <a:solidFill>
            <a:srgbClr val="7030A0"/>
          </a:solidFill>
        </p:spPr>
        <p:txBody>
          <a:bodyPr wrap="square" rtlCol="0">
            <a:spAutoFit/>
          </a:bodyPr>
          <a:lstStyle/>
          <a:p>
            <a:pPr defTabSz="822960">
              <a:defRPr/>
            </a:pPr>
            <a:r>
              <a:rPr lang="en-US" sz="2880" dirty="0">
                <a:solidFill>
                  <a:prstClr val="white"/>
                </a:solidFill>
                <a:latin typeface="Bookman Old Style" panose="02050604050505020204" pitchFamily="18" charset="0"/>
              </a:rPr>
              <a:t>How are claims processed by your TPA</a:t>
            </a:r>
          </a:p>
        </p:txBody>
      </p:sp>
    </p:spTree>
    <p:extLst>
      <p:ext uri="{BB962C8B-B14F-4D97-AF65-F5344CB8AC3E}">
        <p14:creationId xmlns:p14="http://schemas.microsoft.com/office/powerpoint/2010/main" val="359612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E34A-6B92-49AE-81A1-40D1B859AA7B}"/>
              </a:ext>
            </a:extLst>
          </p:cNvPr>
          <p:cNvSpPr>
            <a:spLocks noGrp="1"/>
          </p:cNvSpPr>
          <p:nvPr>
            <p:ph type="title"/>
          </p:nvPr>
        </p:nvSpPr>
        <p:spPr>
          <a:xfrm>
            <a:off x="1252188" y="1027664"/>
            <a:ext cx="8429693" cy="648736"/>
          </a:xfrm>
        </p:spPr>
        <p:txBody>
          <a:bodyPr>
            <a:normAutofit/>
          </a:bodyPr>
          <a:lstStyle/>
          <a:p>
            <a:r>
              <a:rPr lang="en-US" sz="3000" b="1" dirty="0">
                <a:solidFill>
                  <a:srgbClr val="0070C0"/>
                </a:solidFill>
              </a:rPr>
              <a:t>      Medical Claim Process through THP</a:t>
            </a:r>
          </a:p>
        </p:txBody>
      </p:sp>
      <p:sp>
        <p:nvSpPr>
          <p:cNvPr id="3" name="Content Placeholder 2">
            <a:extLst>
              <a:ext uri="{FF2B5EF4-FFF2-40B4-BE49-F238E27FC236}">
                <a16:creationId xmlns:a16="http://schemas.microsoft.com/office/drawing/2014/main" id="{20F77081-9C73-4192-BBA9-01D30C4FD2D2}"/>
              </a:ext>
            </a:extLst>
          </p:cNvPr>
          <p:cNvSpPr>
            <a:spLocks noGrp="1"/>
          </p:cNvSpPr>
          <p:nvPr>
            <p:ph sz="half" idx="1"/>
          </p:nvPr>
        </p:nvSpPr>
        <p:spPr>
          <a:xfrm>
            <a:off x="914400" y="1825625"/>
            <a:ext cx="4354830" cy="4004711"/>
          </a:xfrm>
        </p:spPr>
        <p:txBody>
          <a:bodyPr>
            <a:normAutofit fontScale="85000" lnSpcReduction="20000"/>
          </a:bodyPr>
          <a:lstStyle/>
          <a:p>
            <a:r>
              <a:rPr lang="en-US" sz="2000" dirty="0">
                <a:solidFill>
                  <a:srgbClr val="0070C0"/>
                </a:solidFill>
              </a:rPr>
              <a:t>Member makes an appointment or goes to a schedule appointment and provides their insurance card</a:t>
            </a:r>
          </a:p>
          <a:p>
            <a:endParaRPr lang="en-US" sz="2000" dirty="0">
              <a:solidFill>
                <a:srgbClr val="0070C0"/>
              </a:solidFill>
            </a:endParaRPr>
          </a:p>
          <a:p>
            <a:r>
              <a:rPr lang="en-US" sz="2000" dirty="0">
                <a:solidFill>
                  <a:srgbClr val="0070C0"/>
                </a:solidFill>
              </a:rPr>
              <a:t>Provider calls The HealthPlan and confirms members status and discuss how the services are paid under the plan</a:t>
            </a:r>
          </a:p>
          <a:p>
            <a:endParaRPr lang="en-US" sz="2000" dirty="0">
              <a:solidFill>
                <a:srgbClr val="0070C0"/>
              </a:solidFill>
            </a:endParaRPr>
          </a:p>
          <a:p>
            <a:r>
              <a:rPr lang="en-US" sz="2000" dirty="0">
                <a:solidFill>
                  <a:srgbClr val="0070C0"/>
                </a:solidFill>
              </a:rPr>
              <a:t>After the service, the provider can collect any member responsibility, such as co-pays, if they wish and then the provider files a claim with the plan</a:t>
            </a:r>
          </a:p>
        </p:txBody>
      </p:sp>
      <p:sp>
        <p:nvSpPr>
          <p:cNvPr id="4" name="Content Placeholder 3">
            <a:extLst>
              <a:ext uri="{FF2B5EF4-FFF2-40B4-BE49-F238E27FC236}">
                <a16:creationId xmlns:a16="http://schemas.microsoft.com/office/drawing/2014/main" id="{C5253E25-F46D-4275-9099-72C3BF214118}"/>
              </a:ext>
            </a:extLst>
          </p:cNvPr>
          <p:cNvSpPr>
            <a:spLocks noGrp="1"/>
          </p:cNvSpPr>
          <p:nvPr>
            <p:ph sz="half" idx="2"/>
          </p:nvPr>
        </p:nvSpPr>
        <p:spPr>
          <a:xfrm>
            <a:off x="5554980" y="1825625"/>
            <a:ext cx="4663440" cy="3889375"/>
          </a:xfrm>
        </p:spPr>
        <p:txBody>
          <a:bodyPr>
            <a:normAutofit fontScale="85000" lnSpcReduction="20000"/>
          </a:bodyPr>
          <a:lstStyle/>
          <a:p>
            <a:r>
              <a:rPr lang="en-US" sz="2000" dirty="0">
                <a:solidFill>
                  <a:srgbClr val="0070C0"/>
                </a:solidFill>
              </a:rPr>
              <a:t>Primary Care:  Member only pays a $30 co-pay</a:t>
            </a:r>
          </a:p>
          <a:p>
            <a:endParaRPr lang="en-US" sz="2000" dirty="0">
              <a:solidFill>
                <a:srgbClr val="0070C0"/>
              </a:solidFill>
            </a:endParaRPr>
          </a:p>
          <a:p>
            <a:r>
              <a:rPr lang="en-US" sz="2000" dirty="0">
                <a:solidFill>
                  <a:srgbClr val="0070C0"/>
                </a:solidFill>
              </a:rPr>
              <a:t>Specialists Visit:  Member only pays a $45 co-pay</a:t>
            </a:r>
          </a:p>
          <a:p>
            <a:endParaRPr lang="en-US" sz="2000" dirty="0">
              <a:solidFill>
                <a:srgbClr val="0070C0"/>
              </a:solidFill>
            </a:endParaRPr>
          </a:p>
          <a:p>
            <a:r>
              <a:rPr lang="en-US" sz="2000" dirty="0">
                <a:solidFill>
                  <a:srgbClr val="0070C0"/>
                </a:solidFill>
              </a:rPr>
              <a:t>The claim goes to Cigna for pricing and then to The Health Plan for processing and payment to the provider</a:t>
            </a:r>
          </a:p>
          <a:p>
            <a:endParaRPr lang="en-US" sz="2000" dirty="0">
              <a:solidFill>
                <a:srgbClr val="0070C0"/>
              </a:solidFill>
            </a:endParaRPr>
          </a:p>
          <a:p>
            <a:r>
              <a:rPr lang="en-US" sz="2000" dirty="0">
                <a:solidFill>
                  <a:srgbClr val="0070C0"/>
                </a:solidFill>
              </a:rPr>
              <a:t>Member receives an Explanation of Benefits showing the claim was processed and what their responsibility was for this service</a:t>
            </a:r>
          </a:p>
        </p:txBody>
      </p:sp>
      <p:sp>
        <p:nvSpPr>
          <p:cNvPr id="5" name="TextBox 4">
            <a:extLst>
              <a:ext uri="{FF2B5EF4-FFF2-40B4-BE49-F238E27FC236}">
                <a16:creationId xmlns:a16="http://schemas.microsoft.com/office/drawing/2014/main" id="{27B7941A-D154-4DEC-945A-8BFD26BFB4AC}"/>
              </a:ext>
            </a:extLst>
          </p:cNvPr>
          <p:cNvSpPr txBox="1"/>
          <p:nvPr/>
        </p:nvSpPr>
        <p:spPr>
          <a:xfrm>
            <a:off x="754380" y="6023610"/>
            <a:ext cx="9178290" cy="523220"/>
          </a:xfrm>
          <a:prstGeom prst="rect">
            <a:avLst/>
          </a:prstGeom>
          <a:noFill/>
        </p:spPr>
        <p:txBody>
          <a:bodyPr wrap="square" rtlCol="0">
            <a:spAutoFit/>
          </a:bodyPr>
          <a:lstStyle/>
          <a:p>
            <a:pPr algn="ctr" defTabSz="822960">
              <a:defRPr/>
            </a:pPr>
            <a:r>
              <a:rPr lang="en-US" sz="1400" dirty="0">
                <a:solidFill>
                  <a:srgbClr val="0070C0"/>
                </a:solidFill>
                <a:latin typeface="Bookman Old Style" panose="02050604050505020204" pitchFamily="18" charset="0"/>
              </a:rPr>
              <a:t>Claim Issues, contact Pat, Dani or Conrad or The Health Plan for assistance.  </a:t>
            </a:r>
          </a:p>
          <a:p>
            <a:pPr algn="ctr" defTabSz="822960">
              <a:defRPr/>
            </a:pPr>
            <a:r>
              <a:rPr lang="en-US" sz="1400" b="1" dirty="0">
                <a:solidFill>
                  <a:srgbClr val="0070C0"/>
                </a:solidFill>
                <a:latin typeface="Bookman Old Style" panose="02050604050505020204" pitchFamily="18" charset="0"/>
              </a:rPr>
              <a:t>No claims will be processed and paid if a claim is over one year old.</a:t>
            </a:r>
          </a:p>
        </p:txBody>
      </p:sp>
    </p:spTree>
    <p:extLst>
      <p:ext uri="{BB962C8B-B14F-4D97-AF65-F5344CB8AC3E}">
        <p14:creationId xmlns:p14="http://schemas.microsoft.com/office/powerpoint/2010/main" val="37852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C1B1-E576-46D0-8FAA-0DBAB2C05CDD}"/>
              </a:ext>
            </a:extLst>
          </p:cNvPr>
          <p:cNvSpPr>
            <a:spLocks noGrp="1"/>
          </p:cNvSpPr>
          <p:nvPr>
            <p:ph type="title"/>
          </p:nvPr>
        </p:nvSpPr>
        <p:spPr>
          <a:xfrm>
            <a:off x="838200" y="2438399"/>
            <a:ext cx="2214991" cy="2209775"/>
          </a:xfrm>
          <a:prstGeom prst="ellipse">
            <a:avLst/>
          </a:prstGeom>
          <a:solidFill>
            <a:srgbClr val="262626"/>
          </a:solidFill>
          <a:ln w="174625" cmpd="thinThick">
            <a:solidFill>
              <a:srgbClr val="262626"/>
            </a:solidFill>
          </a:ln>
        </p:spPr>
        <p:txBody>
          <a:bodyPr vert="horz" lIns="82296" tIns="41148" rIns="82296" bIns="41148" rtlCol="0" anchor="ctr">
            <a:normAutofit/>
          </a:bodyPr>
          <a:lstStyle/>
          <a:p>
            <a:pPr algn="ctr"/>
            <a:r>
              <a:rPr lang="en-US" sz="2340" dirty="0">
                <a:solidFill>
                  <a:srgbClr val="FFFFFF"/>
                </a:solidFill>
              </a:rPr>
              <a:t>Current LAA Medical Benefits</a:t>
            </a:r>
          </a:p>
        </p:txBody>
      </p:sp>
      <p:graphicFrame>
        <p:nvGraphicFramePr>
          <p:cNvPr id="636" name="Table 635">
            <a:extLst>
              <a:ext uri="{FF2B5EF4-FFF2-40B4-BE49-F238E27FC236}">
                <a16:creationId xmlns:a16="http://schemas.microsoft.com/office/drawing/2014/main" id="{9EFB2561-C58A-2E25-2251-6A06DDA23C22}"/>
              </a:ext>
            </a:extLst>
          </p:cNvPr>
          <p:cNvGraphicFramePr>
            <a:graphicFrameLocks noGrp="1"/>
          </p:cNvGraphicFramePr>
          <p:nvPr>
            <p:extLst>
              <p:ext uri="{D42A27DB-BD31-4B8C-83A1-F6EECF244321}">
                <p14:modId xmlns:p14="http://schemas.microsoft.com/office/powerpoint/2010/main" val="2415879008"/>
              </p:ext>
            </p:extLst>
          </p:nvPr>
        </p:nvGraphicFramePr>
        <p:xfrm>
          <a:off x="3276600" y="990600"/>
          <a:ext cx="6553199" cy="5043330"/>
        </p:xfrm>
        <a:graphic>
          <a:graphicData uri="http://schemas.openxmlformats.org/drawingml/2006/table">
            <a:tbl>
              <a:tblPr firstRow="1" firstCol="1" bandRow="1"/>
              <a:tblGrid>
                <a:gridCol w="2190901">
                  <a:extLst>
                    <a:ext uri="{9D8B030D-6E8A-4147-A177-3AD203B41FA5}">
                      <a16:colId xmlns:a16="http://schemas.microsoft.com/office/drawing/2014/main" val="2891807581"/>
                    </a:ext>
                  </a:extLst>
                </a:gridCol>
                <a:gridCol w="2181149">
                  <a:extLst>
                    <a:ext uri="{9D8B030D-6E8A-4147-A177-3AD203B41FA5}">
                      <a16:colId xmlns:a16="http://schemas.microsoft.com/office/drawing/2014/main" val="1635668243"/>
                    </a:ext>
                  </a:extLst>
                </a:gridCol>
                <a:gridCol w="2181149">
                  <a:extLst>
                    <a:ext uri="{9D8B030D-6E8A-4147-A177-3AD203B41FA5}">
                      <a16:colId xmlns:a16="http://schemas.microsoft.com/office/drawing/2014/main" val="250948588"/>
                    </a:ext>
                  </a:extLst>
                </a:gridCol>
              </a:tblGrid>
              <a:tr h="339541">
                <a:tc>
                  <a:txBody>
                    <a:bodyPr/>
                    <a:lstStyle/>
                    <a:p>
                      <a:pPr marL="0" marR="0" algn="ctr">
                        <a:lnSpc>
                          <a:spcPct val="107000"/>
                        </a:lnSpc>
                        <a:spcBef>
                          <a:spcPts val="0"/>
                        </a:spcBef>
                        <a:spcAft>
                          <a:spcPts val="0"/>
                        </a:spcAft>
                      </a:pPr>
                      <a:r>
                        <a:rPr lang="en-US" sz="900" dirty="0">
                          <a:solidFill>
                            <a:srgbClr val="FFFFFF"/>
                          </a:solidFill>
                          <a:effectLst/>
                          <a:latin typeface="Arial" panose="020B0604020202020204" pitchFamily="34" charset="0"/>
                          <a:ea typeface="Eras Medium ITC" panose="020B0602030504020804" pitchFamily="34" charset="0"/>
                          <a:cs typeface="Times New Roman" panose="02020603050405020304" pitchFamily="18" charset="0"/>
                        </a:rPr>
                        <a:t>The Health Plan Medical PPO 0180951100 Medical PPO Plan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4F80BD"/>
                    </a:solidFill>
                  </a:tcPr>
                </a:tc>
                <a:tc>
                  <a:txBody>
                    <a:bodyPr/>
                    <a:lstStyle/>
                    <a:p>
                      <a:pPr marL="0" marR="0" algn="ctr">
                        <a:lnSpc>
                          <a:spcPct val="107000"/>
                        </a:lnSpc>
                        <a:spcBef>
                          <a:spcPts val="0"/>
                        </a:spcBef>
                        <a:spcAft>
                          <a:spcPts val="0"/>
                        </a:spcAft>
                      </a:pPr>
                      <a:r>
                        <a:rPr lang="en-US" sz="900" dirty="0">
                          <a:solidFill>
                            <a:srgbClr val="FFFFFF"/>
                          </a:solidFill>
                          <a:effectLst/>
                          <a:latin typeface="Arial" panose="020B0604020202020204" pitchFamily="34" charset="0"/>
                          <a:ea typeface="Eras Medium ITC" panose="020B0602030504020804" pitchFamily="34" charset="0"/>
                          <a:cs typeface="Times New Roman" panose="02020603050405020304" pitchFamily="18" charset="0"/>
                        </a:rPr>
                        <a:t>In-Network Benefits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4F80BD"/>
                    </a:solidFill>
                  </a:tcPr>
                </a:tc>
                <a:tc>
                  <a:txBody>
                    <a:bodyPr/>
                    <a:lstStyle/>
                    <a:p>
                      <a:pPr marL="0" marR="0" algn="ctr">
                        <a:lnSpc>
                          <a:spcPct val="107000"/>
                        </a:lnSpc>
                        <a:spcBef>
                          <a:spcPts val="0"/>
                        </a:spcBef>
                        <a:spcAft>
                          <a:spcPts val="0"/>
                        </a:spcAft>
                      </a:pPr>
                      <a:r>
                        <a:rPr lang="en-US" sz="900" dirty="0">
                          <a:solidFill>
                            <a:srgbClr val="FFFFFF"/>
                          </a:solidFill>
                          <a:effectLst/>
                          <a:latin typeface="Arial" panose="020B0604020202020204" pitchFamily="34" charset="0"/>
                          <a:ea typeface="Eras Medium ITC" panose="020B0602030504020804" pitchFamily="34" charset="0"/>
                          <a:cs typeface="Times New Roman" panose="02020603050405020304" pitchFamily="18" charset="0"/>
                        </a:rPr>
                        <a:t>Out-of-Network Benefits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4F80BD"/>
                    </a:solidFill>
                  </a:tcPr>
                </a:tc>
                <a:extLst>
                  <a:ext uri="{0D108BD9-81ED-4DB2-BD59-A6C34878D82A}">
                    <a16:rowId xmlns:a16="http://schemas.microsoft.com/office/drawing/2014/main" val="3748144442"/>
                  </a:ext>
                </a:extLst>
              </a:tr>
              <a:tr h="163033">
                <a:tc>
                  <a:txBody>
                    <a:bodyPr/>
                    <a:lstStyle/>
                    <a:p>
                      <a:pPr marL="0"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Calendar Year Deductible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0"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0"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extLst>
                  <a:ext uri="{0D108BD9-81ED-4DB2-BD59-A6C34878D82A}">
                    <a16:rowId xmlns:a16="http://schemas.microsoft.com/office/drawing/2014/main" val="3279330946"/>
                  </a:ext>
                </a:extLst>
              </a:tr>
              <a:tr h="259426">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Individual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$500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$500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1665539478"/>
                  </a:ext>
                </a:extLst>
              </a:tr>
              <a:tr h="165054">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Family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$1,500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$1,500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2065363077"/>
                  </a:ext>
                </a:extLst>
              </a:tr>
              <a:tr h="169096">
                <a:tc>
                  <a:txBody>
                    <a:bodyPr/>
                    <a:lstStyle/>
                    <a:p>
                      <a:pPr marL="0"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Benefit Coinsurance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0" marR="0">
                        <a:lnSpc>
                          <a:spcPct val="107000"/>
                        </a:lnSpc>
                        <a:spcBef>
                          <a:spcPts val="0"/>
                        </a:spcBef>
                        <a:spcAft>
                          <a:spcPts val="0"/>
                        </a:spcAft>
                      </a:pPr>
                      <a:r>
                        <a:rPr lang="en-US" sz="700" b="1">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0" marR="0">
                        <a:lnSpc>
                          <a:spcPct val="107000"/>
                        </a:lnSpc>
                        <a:spcBef>
                          <a:spcPts val="0"/>
                        </a:spcBef>
                        <a:spcAft>
                          <a:spcPts val="0"/>
                        </a:spcAft>
                      </a:pPr>
                      <a:r>
                        <a:rPr lang="en-US" sz="700" b="1">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extLst>
                  <a:ext uri="{0D108BD9-81ED-4DB2-BD59-A6C34878D82A}">
                    <a16:rowId xmlns:a16="http://schemas.microsoft.com/office/drawing/2014/main" val="2953183122"/>
                  </a:ext>
                </a:extLst>
              </a:tr>
              <a:tr h="165054">
                <a:tc>
                  <a:txBody>
                    <a:bodyPr/>
                    <a:lstStyle/>
                    <a:p>
                      <a:pPr marL="3175" marR="0">
                        <a:lnSpc>
                          <a:spcPct val="107000"/>
                        </a:lnSpc>
                        <a:spcBef>
                          <a:spcPts val="0"/>
                        </a:spcBef>
                        <a:spcAft>
                          <a:spcPts val="0"/>
                        </a:spcAft>
                      </a:pPr>
                      <a:r>
                        <a:rPr lang="en-US" sz="7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3175" marR="0">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90%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3175" marR="0">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60%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3757063138"/>
                  </a:ext>
                </a:extLst>
              </a:tr>
              <a:tr h="165054">
                <a:tc gridSpan="3">
                  <a:txBody>
                    <a:bodyPr/>
                    <a:lstStyle/>
                    <a:p>
                      <a:pPr marL="0"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Out-of-Pocket Maximum (includes copays &amp; deductible)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5004158"/>
                  </a:ext>
                </a:extLst>
              </a:tr>
              <a:tr h="169096">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Individual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$2,500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$8,550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3388990517"/>
                  </a:ext>
                </a:extLst>
              </a:tr>
              <a:tr h="175161">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Family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$7,500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$17,100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534826616"/>
                  </a:ext>
                </a:extLst>
              </a:tr>
              <a:tr h="175161">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Out of Area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Individual $5,000 / Family $15,000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1765344445"/>
                  </a:ext>
                </a:extLst>
              </a:tr>
              <a:tr h="175161">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Physician Office Visits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extLst>
                  <a:ext uri="{0D108BD9-81ED-4DB2-BD59-A6C34878D82A}">
                    <a16:rowId xmlns:a16="http://schemas.microsoft.com/office/drawing/2014/main" val="2635442934"/>
                  </a:ext>
                </a:extLst>
              </a:tr>
              <a:tr h="175161">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Primary Care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$30 copay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40% coinsurance after deductible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1531087322"/>
                  </a:ext>
                </a:extLst>
              </a:tr>
              <a:tr h="165054">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Specialists Visits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$45 copay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40% coinsurance after deductible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953490000"/>
                  </a:ext>
                </a:extLst>
              </a:tr>
              <a:tr h="165054">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Preventive Care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extLst>
                  <a:ext uri="{0D108BD9-81ED-4DB2-BD59-A6C34878D82A}">
                    <a16:rowId xmlns:a16="http://schemas.microsoft.com/office/drawing/2014/main" val="4280626780"/>
                  </a:ext>
                </a:extLst>
              </a:tr>
              <a:tr h="165054">
                <a:tc>
                  <a:txBody>
                    <a:bodyPr/>
                    <a:lstStyle/>
                    <a:p>
                      <a:pPr marL="3175" marR="0">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3175" marR="0">
                        <a:lnSpc>
                          <a:spcPct val="107000"/>
                        </a:lnSpc>
                        <a:spcBef>
                          <a:spcPts val="0"/>
                        </a:spcBef>
                        <a:spcAft>
                          <a:spcPts val="0"/>
                        </a:spcAft>
                      </a:pPr>
                      <a:r>
                        <a:rPr lang="en-US" sz="900">
                          <a:solidFill>
                            <a:srgbClr val="00447B"/>
                          </a:solidFill>
                          <a:effectLst/>
                          <a:latin typeface="Arial" panose="020B0604020202020204" pitchFamily="34" charset="0"/>
                          <a:ea typeface="Arial" panose="020B0604020202020204" pitchFamily="34" charset="0"/>
                          <a:cs typeface="Times New Roman" panose="02020603050405020304" pitchFamily="18" charset="0"/>
                        </a:rPr>
                        <a:t>  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3175" marR="0">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40% coinsurance after deductible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3505696895"/>
                  </a:ext>
                </a:extLst>
              </a:tr>
              <a:tr h="165054">
                <a:tc gridSpan="3">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Laboratory &amp; X-ray Services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6888275"/>
                  </a:ext>
                </a:extLst>
              </a:tr>
              <a:tr h="165054">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Diagnostic X-Ray &amp; Lab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10% coinsurance after deductible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40% coinsurance after deductible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782024756"/>
                  </a:ext>
                </a:extLst>
              </a:tr>
              <a:tr h="165054">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Complex Radiology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10% coinsurance after deductible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40% coinsurance after deductible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2459784092"/>
                  </a:ext>
                </a:extLst>
              </a:tr>
              <a:tr h="165054">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Hospital Services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extLst>
                  <a:ext uri="{0D108BD9-81ED-4DB2-BD59-A6C34878D82A}">
                    <a16:rowId xmlns:a16="http://schemas.microsoft.com/office/drawing/2014/main" val="1325947103"/>
                  </a:ext>
                </a:extLst>
              </a:tr>
              <a:tr h="175161">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Inpatient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10% coinsurance after deductible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40% coinsurance after deductible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1573474957"/>
                  </a:ext>
                </a:extLst>
              </a:tr>
              <a:tr h="165054">
                <a:tc>
                  <a:txBody>
                    <a:bodyPr/>
                    <a:lstStyle/>
                    <a:p>
                      <a:pPr marL="342900" marR="0" lvl="0" indent="-342900">
                        <a:lnSpc>
                          <a:spcPct val="107000"/>
                        </a:lnSpc>
                        <a:spcBef>
                          <a:spcPts val="0"/>
                        </a:spcBef>
                        <a:spcAft>
                          <a:spcPts val="0"/>
                        </a:spcAft>
                        <a:buFont typeface="Wingdings" panose="05000000000000000000" pitchFamily="2" charset="2"/>
                        <a:buChar char=""/>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Outpatient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$200 copay then 10% coinsurance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900"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40% coinsurance after deductible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311006959"/>
                  </a:ext>
                </a:extLst>
              </a:tr>
              <a:tr h="165054">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Emergency Room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extLst>
                  <a:ext uri="{0D108BD9-81ED-4DB2-BD59-A6C34878D82A}">
                    <a16:rowId xmlns:a16="http://schemas.microsoft.com/office/drawing/2014/main" val="3082891709"/>
                  </a:ext>
                </a:extLst>
              </a:tr>
              <a:tr h="165054">
                <a:tc>
                  <a:txBody>
                    <a:bodyPr/>
                    <a:lstStyle/>
                    <a:p>
                      <a:pPr marL="3175" marR="0">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gridSpan="2">
                  <a:txBody>
                    <a:bodyPr/>
                    <a:lstStyle/>
                    <a:p>
                      <a:pPr marL="3175" marR="0" algn="ctr">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$100 copay per visit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307695631"/>
                  </a:ext>
                </a:extLst>
              </a:tr>
              <a:tr h="165054">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Urgent Care Services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extLst>
                  <a:ext uri="{0D108BD9-81ED-4DB2-BD59-A6C34878D82A}">
                    <a16:rowId xmlns:a16="http://schemas.microsoft.com/office/drawing/2014/main" val="3834842684"/>
                  </a:ext>
                </a:extLst>
              </a:tr>
              <a:tr h="165054">
                <a:tc>
                  <a:txBody>
                    <a:bodyPr/>
                    <a:lstStyle/>
                    <a:p>
                      <a:pPr marL="3175" marR="0">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3175" marR="0">
                        <a:lnSpc>
                          <a:spcPct val="107000"/>
                        </a:lnSpc>
                        <a:spcBef>
                          <a:spcPts val="0"/>
                        </a:spcBef>
                        <a:spcAft>
                          <a:spcPts val="0"/>
                        </a:spcAft>
                      </a:pPr>
                      <a:r>
                        <a:rPr lang="en-US" sz="900">
                          <a:solidFill>
                            <a:srgbClr val="00447B"/>
                          </a:solidFill>
                          <a:effectLst/>
                          <a:latin typeface="Arial" panose="020B0604020202020204" pitchFamily="34" charset="0"/>
                          <a:ea typeface="Arial" panose="020B0604020202020204" pitchFamily="34" charset="0"/>
                          <a:cs typeface="Times New Roman" panose="02020603050405020304" pitchFamily="18" charset="0"/>
                        </a:rPr>
                        <a:t>$45 copay per visit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a:txBody>
                    <a:bodyPr/>
                    <a:lstStyle/>
                    <a:p>
                      <a:pPr marL="3175" marR="0">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40% coinsurance after deductible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extLst>
                  <a:ext uri="{0D108BD9-81ED-4DB2-BD59-A6C34878D82A}">
                    <a16:rowId xmlns:a16="http://schemas.microsoft.com/office/drawing/2014/main" val="1656612988"/>
                  </a:ext>
                </a:extLst>
              </a:tr>
              <a:tr h="165054">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Hearing Aid Benefit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tc>
                  <a:txBody>
                    <a:bodyPr/>
                    <a:lstStyle/>
                    <a:p>
                      <a:pPr marL="3175" marR="0">
                        <a:lnSpc>
                          <a:spcPct val="107000"/>
                        </a:lnSpc>
                        <a:spcBef>
                          <a:spcPts val="0"/>
                        </a:spcBef>
                        <a:spcAft>
                          <a:spcPts val="0"/>
                        </a:spcAft>
                      </a:pPr>
                      <a:r>
                        <a:rPr lang="en-US" sz="900" b="1" dirty="0">
                          <a:solidFill>
                            <a:srgbClr val="00447B"/>
                          </a:solidFill>
                          <a:effectLst/>
                          <a:latin typeface="Arial" panose="020B0604020202020204" pitchFamily="34" charset="0"/>
                          <a:ea typeface="Eras Medium ITC" panose="020B06020305040208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D3DFEE"/>
                    </a:solidFill>
                  </a:tcPr>
                </a:tc>
                <a:extLst>
                  <a:ext uri="{0D108BD9-81ED-4DB2-BD59-A6C34878D82A}">
                    <a16:rowId xmlns:a16="http://schemas.microsoft.com/office/drawing/2014/main" val="505517190"/>
                  </a:ext>
                </a:extLst>
              </a:tr>
              <a:tr h="426469">
                <a:tc>
                  <a:txBody>
                    <a:bodyPr/>
                    <a:lstStyle/>
                    <a:p>
                      <a:pPr marL="3175" marR="0">
                        <a:lnSpc>
                          <a:spcPct val="107000"/>
                        </a:lnSpc>
                        <a:spcBef>
                          <a:spcPts val="0"/>
                        </a:spcBef>
                        <a:spcAft>
                          <a:spcPts val="0"/>
                        </a:spcAft>
                      </a:pPr>
                      <a:r>
                        <a:rPr lang="en-US" sz="700">
                          <a:solidFill>
                            <a:srgbClr val="00447B"/>
                          </a:solidFill>
                          <a:effectLst/>
                          <a:latin typeface="Arial" panose="020B0604020202020204" pitchFamily="34" charset="0"/>
                          <a:ea typeface="Arial" panose="020B060402020202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gridSpan="2">
                  <a:txBody>
                    <a:bodyPr/>
                    <a:lstStyle/>
                    <a:p>
                      <a:pPr marL="3175" marR="0" algn="ctr">
                        <a:lnSpc>
                          <a:spcPct val="107000"/>
                        </a:lnSpc>
                        <a:spcBef>
                          <a:spcPts val="0"/>
                        </a:spcBef>
                        <a:spcAft>
                          <a:spcPts val="0"/>
                        </a:spcAft>
                      </a:pPr>
                      <a:r>
                        <a:rPr lang="en-US" sz="900" dirty="0">
                          <a:solidFill>
                            <a:srgbClr val="00447B"/>
                          </a:solidFill>
                          <a:effectLst/>
                          <a:latin typeface="Arial" panose="020B0604020202020204" pitchFamily="34" charset="0"/>
                          <a:ea typeface="Arial" panose="020B0604020202020204" pitchFamily="34" charset="0"/>
                          <a:cs typeface="Times New Roman" panose="02020603050405020304" pitchFamily="18" charset="0"/>
                        </a:rPr>
                        <a:t>Deductible satisfied; then paid at 100% to a Max of $2,000 per ear; one Hearing Aid per ear every 3 years.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49" marR="52849" marT="0" marB="0" anchor="ctr">
                    <a:lnL w="12700" cap="flat" cmpd="sng" algn="ctr">
                      <a:solidFill>
                        <a:srgbClr val="4F80BD"/>
                      </a:solidFill>
                      <a:prstDash val="solid"/>
                      <a:round/>
                      <a:headEnd type="none" w="med" len="med"/>
                      <a:tailEnd type="none" w="med" len="med"/>
                    </a:lnL>
                    <a:lnR w="12700" cap="flat" cmpd="sng" algn="ctr">
                      <a:solidFill>
                        <a:srgbClr val="4F80BD"/>
                      </a:solidFill>
                      <a:prstDash val="solid"/>
                      <a:round/>
                      <a:headEnd type="none" w="med" len="med"/>
                      <a:tailEnd type="none" w="med" len="med"/>
                    </a:lnR>
                    <a:lnT w="12700" cap="flat" cmpd="sng" algn="ctr">
                      <a:solidFill>
                        <a:srgbClr val="4F80BD"/>
                      </a:solidFill>
                      <a:prstDash val="solid"/>
                      <a:round/>
                      <a:headEnd type="none" w="med" len="med"/>
                      <a:tailEnd type="none" w="med" len="med"/>
                    </a:lnT>
                    <a:lnB w="12700" cap="flat" cmpd="sng" algn="ctr">
                      <a:solidFill>
                        <a:srgbClr val="4F80BD"/>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914148848"/>
                  </a:ext>
                </a:extLst>
              </a:tr>
            </a:tbl>
          </a:graphicData>
        </a:graphic>
      </p:graphicFrame>
    </p:spTree>
    <p:extLst>
      <p:ext uri="{BB962C8B-B14F-4D97-AF65-F5344CB8AC3E}">
        <p14:creationId xmlns:p14="http://schemas.microsoft.com/office/powerpoint/2010/main" val="416913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93C4-09F9-C4DA-D52D-D04CA266605D}"/>
              </a:ext>
            </a:extLst>
          </p:cNvPr>
          <p:cNvSpPr>
            <a:spLocks noGrp="1"/>
          </p:cNvSpPr>
          <p:nvPr>
            <p:ph type="title"/>
          </p:nvPr>
        </p:nvSpPr>
        <p:spPr>
          <a:xfrm>
            <a:off x="1252188" y="1027664"/>
            <a:ext cx="8429693" cy="648736"/>
          </a:xfrm>
        </p:spPr>
        <p:txBody>
          <a:bodyPr>
            <a:normAutofit fontScale="90000"/>
          </a:bodyPr>
          <a:lstStyle/>
          <a:p>
            <a:r>
              <a:rPr lang="en-US" dirty="0"/>
              <a:t>2022 Medical &amp; Dental Changes</a:t>
            </a:r>
          </a:p>
        </p:txBody>
      </p:sp>
      <p:sp>
        <p:nvSpPr>
          <p:cNvPr id="3" name="Content Placeholder 2">
            <a:extLst>
              <a:ext uri="{FF2B5EF4-FFF2-40B4-BE49-F238E27FC236}">
                <a16:creationId xmlns:a16="http://schemas.microsoft.com/office/drawing/2014/main" id="{6D4BCE1E-CE71-44D9-C340-378B0AD4FEAC}"/>
              </a:ext>
            </a:extLst>
          </p:cNvPr>
          <p:cNvSpPr>
            <a:spLocks noGrp="1"/>
          </p:cNvSpPr>
          <p:nvPr>
            <p:ph idx="1"/>
          </p:nvPr>
        </p:nvSpPr>
        <p:spPr>
          <a:xfrm>
            <a:off x="1252191" y="1828800"/>
            <a:ext cx="8132780" cy="4003829"/>
          </a:xfrm>
        </p:spPr>
        <p:txBody>
          <a:bodyPr>
            <a:normAutofit fontScale="92500" lnSpcReduction="10000"/>
          </a:bodyPr>
          <a:lstStyle/>
          <a:p>
            <a:r>
              <a:rPr lang="en-US" sz="1800" b="1" i="0" u="sng" strike="noStrike" baseline="0" dirty="0">
                <a:solidFill>
                  <a:srgbClr val="006FC0"/>
                </a:solidFill>
                <a:latin typeface="Bookman Old Style" panose="02050604050505020204" pitchFamily="18" charset="0"/>
              </a:rPr>
              <a:t>Physical Therapy:</a:t>
            </a:r>
            <a:endParaRPr lang="en-US" sz="1800" b="1" i="0" u="none" strike="noStrike" baseline="0" dirty="0">
              <a:solidFill>
                <a:srgbClr val="006FC0"/>
              </a:solidFill>
              <a:latin typeface="Bookman Old Style" panose="02050604050505020204" pitchFamily="18" charset="0"/>
            </a:endParaRPr>
          </a:p>
          <a:p>
            <a:pPr marL="68580" marR="920" indent="0">
              <a:buNone/>
            </a:pPr>
            <a:r>
              <a:rPr lang="en-US" sz="1800" b="0" i="0" u="sng" strike="noStrike" baseline="0" dirty="0">
                <a:solidFill>
                  <a:srgbClr val="006FC0"/>
                </a:solidFill>
                <a:latin typeface="Bookman Old Style" panose="02050604050505020204" pitchFamily="18" charset="0"/>
              </a:rPr>
              <a:t> </a:t>
            </a:r>
            <a:r>
              <a:rPr lang="en-US" sz="1700" b="0" i="0" u="sng" strike="noStrike" baseline="0" dirty="0">
                <a:solidFill>
                  <a:srgbClr val="006FC0"/>
                </a:solidFill>
                <a:latin typeface="Bookman Old Style" panose="02050604050505020204" pitchFamily="18" charset="0"/>
              </a:rPr>
              <a:t>Currently reads</a:t>
            </a:r>
            <a:r>
              <a:rPr lang="en-US" sz="1700" b="0" i="0" u="none" strike="noStrike" baseline="0" dirty="0">
                <a:solidFill>
                  <a:srgbClr val="006FC0"/>
                </a:solidFill>
                <a:latin typeface="Bookman Old Style" panose="02050604050505020204" pitchFamily="18" charset="0"/>
              </a:rPr>
              <a:t>: Treatment or services rendered by a physical therapist, under direct supervision of a physician, in a home setting or a facility or institution whose primary purpose is to provide medical care for an illness or injury, or at a free standing duly licensed outpatient therapy facility. Coverage ends once a maximum medical recover has been achieved and further treatment is primarily for maintenance purposes. Only therapy designed to restore motor functions needed for activities of daily living (such as walking, eating, dressing, etc.) is covered.</a:t>
            </a:r>
          </a:p>
          <a:p>
            <a:pPr marL="68580" indent="0">
              <a:buNone/>
            </a:pPr>
            <a:r>
              <a:rPr lang="en-US" sz="1700" b="1" i="0" u="sng" strike="noStrike" baseline="0" dirty="0">
                <a:solidFill>
                  <a:srgbClr val="006FC0"/>
                </a:solidFill>
                <a:latin typeface="Bookman Old Style" panose="02050604050505020204" pitchFamily="18" charset="0"/>
              </a:rPr>
              <a:t>2022 Update</a:t>
            </a:r>
            <a:r>
              <a:rPr lang="en-US" sz="1700" b="0" i="0" u="none" strike="noStrike" baseline="0" dirty="0">
                <a:solidFill>
                  <a:srgbClr val="006FC0"/>
                </a:solidFill>
                <a:latin typeface="Bookman Old Style" panose="02050604050505020204" pitchFamily="18" charset="0"/>
              </a:rPr>
              <a:t>: Within a 12-month period, after a procedure, up to 24 visits as prescribed by a physician.</a:t>
            </a:r>
          </a:p>
          <a:p>
            <a:pPr marL="68580" indent="0">
              <a:buNone/>
            </a:pPr>
            <a:endParaRPr lang="en-US" sz="1800" b="0" i="0" u="none" strike="noStrike" baseline="0" dirty="0">
              <a:solidFill>
                <a:srgbClr val="006FC0"/>
              </a:solidFill>
              <a:latin typeface="Bookman Old Style" panose="02050604050505020204" pitchFamily="18" charset="0"/>
            </a:endParaRPr>
          </a:p>
          <a:p>
            <a:r>
              <a:rPr lang="en-US" sz="1800" b="1" i="0" u="sng" strike="noStrike" baseline="0" dirty="0">
                <a:solidFill>
                  <a:srgbClr val="006FC0"/>
                </a:solidFill>
                <a:latin typeface="Bookman Old Style" panose="02050604050505020204" pitchFamily="18" charset="0"/>
              </a:rPr>
              <a:t>Massage Therapy by a Physical Therapist:</a:t>
            </a:r>
            <a:endParaRPr lang="en-US" sz="1800" b="1" i="0" u="none" strike="noStrike" baseline="0" dirty="0">
              <a:solidFill>
                <a:srgbClr val="006FC0"/>
              </a:solidFill>
              <a:latin typeface="Bookman Old Style" panose="02050604050505020204" pitchFamily="18" charset="0"/>
            </a:endParaRPr>
          </a:p>
          <a:p>
            <a:pPr marL="68580" indent="0">
              <a:buNone/>
            </a:pPr>
            <a:r>
              <a:rPr lang="en-US" sz="1700" b="0" i="0" u="sng" strike="noStrike" baseline="0" dirty="0">
                <a:solidFill>
                  <a:srgbClr val="006FC0"/>
                </a:solidFill>
                <a:latin typeface="Bookman Old Style" panose="02050604050505020204" pitchFamily="18" charset="0"/>
              </a:rPr>
              <a:t>Currently reads</a:t>
            </a:r>
            <a:r>
              <a:rPr lang="en-US" sz="1700" b="0" i="0" u="none" strike="noStrike" baseline="0" dirty="0">
                <a:solidFill>
                  <a:srgbClr val="006FC0"/>
                </a:solidFill>
                <a:latin typeface="Bookman Old Style" panose="02050604050505020204" pitchFamily="18" charset="0"/>
              </a:rPr>
              <a:t>: Not currently covered</a:t>
            </a:r>
          </a:p>
          <a:p>
            <a:pPr marL="68580" indent="0">
              <a:buNone/>
            </a:pPr>
            <a:r>
              <a:rPr lang="en-US" sz="1700" b="0" i="0" u="sng" strike="noStrike" baseline="0" dirty="0">
                <a:solidFill>
                  <a:srgbClr val="006FC0"/>
                </a:solidFill>
                <a:latin typeface="Bookman Old Style" panose="02050604050505020204" pitchFamily="18" charset="0"/>
              </a:rPr>
              <a:t>2022 Coverage Added</a:t>
            </a:r>
            <a:r>
              <a:rPr lang="en-US" sz="1700" b="0" i="0" u="none" strike="noStrike" baseline="0" dirty="0">
                <a:solidFill>
                  <a:srgbClr val="006FC0"/>
                </a:solidFill>
                <a:latin typeface="Bookman Old Style" panose="02050604050505020204" pitchFamily="18" charset="0"/>
              </a:rPr>
              <a:t>: Tied in to Physical Therapy and follow the same guidelines.</a:t>
            </a:r>
          </a:p>
          <a:p>
            <a:pPr marL="68580" indent="0">
              <a:buNone/>
            </a:pPr>
            <a:endParaRPr lang="en-US" dirty="0"/>
          </a:p>
        </p:txBody>
      </p:sp>
    </p:spTree>
    <p:extLst>
      <p:ext uri="{BB962C8B-B14F-4D97-AF65-F5344CB8AC3E}">
        <p14:creationId xmlns:p14="http://schemas.microsoft.com/office/powerpoint/2010/main" val="138252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7765-8286-49B9-314C-6CB53F9B4A06}"/>
              </a:ext>
            </a:extLst>
          </p:cNvPr>
          <p:cNvSpPr>
            <a:spLocks noGrp="1"/>
          </p:cNvSpPr>
          <p:nvPr>
            <p:ph type="title"/>
          </p:nvPr>
        </p:nvSpPr>
        <p:spPr>
          <a:xfrm>
            <a:off x="1252188" y="1027664"/>
            <a:ext cx="8429693" cy="648736"/>
          </a:xfrm>
        </p:spPr>
        <p:txBody>
          <a:bodyPr>
            <a:normAutofit/>
          </a:bodyPr>
          <a:lstStyle/>
          <a:p>
            <a:r>
              <a:rPr lang="en-US" sz="3600" dirty="0"/>
              <a:t>2022 Changes (cont.)</a:t>
            </a:r>
          </a:p>
        </p:txBody>
      </p:sp>
      <p:sp>
        <p:nvSpPr>
          <p:cNvPr id="3" name="Content Placeholder 2">
            <a:extLst>
              <a:ext uri="{FF2B5EF4-FFF2-40B4-BE49-F238E27FC236}">
                <a16:creationId xmlns:a16="http://schemas.microsoft.com/office/drawing/2014/main" id="{F06BEEE9-AF97-A486-29C9-7C8B25206B74}"/>
              </a:ext>
            </a:extLst>
          </p:cNvPr>
          <p:cNvSpPr>
            <a:spLocks noGrp="1"/>
          </p:cNvSpPr>
          <p:nvPr>
            <p:ph idx="1"/>
          </p:nvPr>
        </p:nvSpPr>
        <p:spPr>
          <a:xfrm>
            <a:off x="1252191" y="1752600"/>
            <a:ext cx="8429690" cy="4267200"/>
          </a:xfrm>
        </p:spPr>
        <p:txBody>
          <a:bodyPr>
            <a:normAutofit/>
          </a:bodyPr>
          <a:lstStyle/>
          <a:p>
            <a:r>
              <a:rPr lang="en-US" sz="1200" b="1" i="0" u="sng" strike="noStrike" baseline="0" dirty="0">
                <a:solidFill>
                  <a:srgbClr val="006FC0"/>
                </a:solidFill>
                <a:latin typeface="Bookman Old Style" panose="02050604050505020204" pitchFamily="18" charset="0"/>
              </a:rPr>
              <a:t>Naturopathic Medicine / Functional Medicine:</a:t>
            </a:r>
            <a:endParaRPr lang="en-US" sz="1200" b="1" i="0" u="none" strike="noStrike" baseline="0" dirty="0">
              <a:solidFill>
                <a:srgbClr val="006FC0"/>
              </a:solidFill>
              <a:latin typeface="Bookman Old Style" panose="02050604050505020204" pitchFamily="18" charset="0"/>
            </a:endParaRPr>
          </a:p>
          <a:p>
            <a:pPr marL="68580" indent="0">
              <a:buNone/>
            </a:pPr>
            <a:r>
              <a:rPr lang="en-US" sz="1200" b="0" i="0" strike="noStrike" baseline="0" dirty="0">
                <a:solidFill>
                  <a:srgbClr val="006FC0"/>
                </a:solidFill>
                <a:latin typeface="Bookman Old Style" panose="02050604050505020204" pitchFamily="18" charset="0"/>
              </a:rPr>
              <a:t>      Currently reads:</a:t>
            </a:r>
            <a:r>
              <a:rPr lang="en-US" sz="1200" b="0" i="0" u="none" strike="noStrike" baseline="0" dirty="0">
                <a:solidFill>
                  <a:srgbClr val="006FC0"/>
                </a:solidFill>
                <a:latin typeface="Bookman Old Style" panose="02050604050505020204" pitchFamily="18" charset="0"/>
              </a:rPr>
              <a:t> Not currently covered</a:t>
            </a:r>
          </a:p>
          <a:p>
            <a:pPr marL="68580" indent="0">
              <a:buNone/>
            </a:pPr>
            <a:r>
              <a:rPr lang="en-US" sz="1200" b="0" i="0" strike="noStrike" baseline="0" dirty="0">
                <a:solidFill>
                  <a:srgbClr val="006FC0"/>
                </a:solidFill>
                <a:latin typeface="Bookman Old Style" panose="02050604050505020204" pitchFamily="18" charset="0"/>
              </a:rPr>
              <a:t>      </a:t>
            </a:r>
            <a:r>
              <a:rPr lang="en-US" sz="1200" b="1" i="0" strike="noStrike" baseline="0" dirty="0">
                <a:solidFill>
                  <a:srgbClr val="006FC0"/>
                </a:solidFill>
                <a:latin typeface="Bookman Old Style" panose="02050604050505020204" pitchFamily="18" charset="0"/>
              </a:rPr>
              <a:t>2022 Coverage Added</a:t>
            </a:r>
            <a:r>
              <a:rPr lang="en-US" sz="1200" b="0" i="0" strike="noStrike" baseline="0" dirty="0">
                <a:solidFill>
                  <a:srgbClr val="006FC0"/>
                </a:solidFill>
                <a:latin typeface="Bookman Old Style" panose="02050604050505020204" pitchFamily="18" charset="0"/>
              </a:rPr>
              <a:t>: </a:t>
            </a:r>
            <a:r>
              <a:rPr lang="en-US" sz="1200" b="0" i="0" u="none" strike="noStrike" baseline="0" dirty="0">
                <a:solidFill>
                  <a:srgbClr val="006FC0"/>
                </a:solidFill>
                <a:latin typeface="Bookman Old Style" panose="02050604050505020204" pitchFamily="18" charset="0"/>
              </a:rPr>
              <a:t>Copay of $45 and allow Meds to be covered through RxBenefits.</a:t>
            </a:r>
          </a:p>
          <a:p>
            <a:pPr marL="68580" indent="0">
              <a:buNone/>
            </a:pPr>
            <a:endParaRPr lang="en-US" sz="1200" b="0" i="0" u="none" strike="noStrike" baseline="0" dirty="0">
              <a:solidFill>
                <a:srgbClr val="006FC0"/>
              </a:solidFill>
              <a:latin typeface="Bookman Old Style" panose="02050604050505020204" pitchFamily="18" charset="0"/>
            </a:endParaRPr>
          </a:p>
          <a:p>
            <a:r>
              <a:rPr lang="en-US" sz="1200" b="1" i="0" u="sng" strike="noStrike" baseline="0" dirty="0">
                <a:solidFill>
                  <a:srgbClr val="006FC0"/>
                </a:solidFill>
                <a:latin typeface="Bookman Old Style" panose="02050604050505020204" pitchFamily="18" charset="0"/>
              </a:rPr>
              <a:t>Dental &amp; Ortho Annual Maximum:</a:t>
            </a:r>
            <a:endParaRPr lang="en-US" sz="1200" b="1" dirty="0">
              <a:solidFill>
                <a:srgbClr val="006FC0"/>
              </a:solidFill>
              <a:latin typeface="Bookman Old Style" panose="02050604050505020204" pitchFamily="18" charset="0"/>
            </a:endParaRPr>
          </a:p>
          <a:p>
            <a:pPr marL="68580" indent="0">
              <a:buNone/>
            </a:pPr>
            <a:r>
              <a:rPr lang="en-US" sz="1200" b="1" i="0" u="none" strike="noStrike" baseline="0" dirty="0">
                <a:solidFill>
                  <a:srgbClr val="006FC0"/>
                </a:solidFill>
                <a:latin typeface="Bookman Old Style" panose="02050604050505020204" pitchFamily="18" charset="0"/>
              </a:rPr>
              <a:t>      </a:t>
            </a:r>
            <a:r>
              <a:rPr lang="en-US" sz="1200" b="0" i="0" u="none" strike="noStrike" baseline="0" dirty="0">
                <a:solidFill>
                  <a:srgbClr val="006FC0"/>
                </a:solidFill>
                <a:latin typeface="Bookman Old Style" panose="02050604050505020204" pitchFamily="18" charset="0"/>
              </a:rPr>
              <a:t>Increasing annual maximums to $5,000 per person Ortho paid at 60% up to $5,000 Lifetime Max      </a:t>
            </a:r>
          </a:p>
          <a:p>
            <a:pPr marL="68580" indent="0">
              <a:buNone/>
            </a:pPr>
            <a:r>
              <a:rPr lang="en-US" sz="1200" dirty="0">
                <a:solidFill>
                  <a:srgbClr val="006FC0"/>
                </a:solidFill>
                <a:latin typeface="Bookman Old Style" panose="02050604050505020204" pitchFamily="18" charset="0"/>
              </a:rPr>
              <a:t>      </a:t>
            </a:r>
            <a:r>
              <a:rPr lang="en-US" sz="1200" b="0" i="0" u="none" strike="noStrike" baseline="0" dirty="0">
                <a:solidFill>
                  <a:srgbClr val="006FC0"/>
                </a:solidFill>
                <a:latin typeface="Bookman Old Style" panose="02050604050505020204" pitchFamily="18" charset="0"/>
              </a:rPr>
              <a:t>per person.</a:t>
            </a:r>
          </a:p>
          <a:p>
            <a:pPr marL="68580" indent="0">
              <a:buNone/>
            </a:pPr>
            <a:endParaRPr lang="en-US" sz="1200" b="0" i="0" u="none" strike="noStrike" baseline="0" dirty="0">
              <a:solidFill>
                <a:srgbClr val="006FC0"/>
              </a:solidFill>
              <a:latin typeface="Bookman Old Style" panose="02050604050505020204" pitchFamily="18" charset="0"/>
            </a:endParaRPr>
          </a:p>
          <a:p>
            <a:r>
              <a:rPr lang="en-US" sz="1200" b="1" i="0" u="sng" strike="noStrike" baseline="0" dirty="0">
                <a:solidFill>
                  <a:srgbClr val="006FC0"/>
                </a:solidFill>
                <a:latin typeface="Bookman Old Style" panose="02050604050505020204" pitchFamily="18" charset="0"/>
              </a:rPr>
              <a:t>Hearing Aid Coverage:</a:t>
            </a:r>
            <a:endParaRPr lang="en-US" sz="1200" b="1" dirty="0">
              <a:solidFill>
                <a:srgbClr val="006FC0"/>
              </a:solidFill>
              <a:latin typeface="Bookman Old Style" panose="02050604050505020204" pitchFamily="18" charset="0"/>
            </a:endParaRPr>
          </a:p>
          <a:p>
            <a:pPr marL="68580" indent="0">
              <a:buNone/>
            </a:pPr>
            <a:r>
              <a:rPr lang="en-US" sz="1200" b="1" dirty="0">
                <a:solidFill>
                  <a:srgbClr val="006FC0"/>
                </a:solidFill>
                <a:latin typeface="Bookman Old Style" panose="02050604050505020204" pitchFamily="18" charset="0"/>
              </a:rPr>
              <a:t>     </a:t>
            </a:r>
            <a:r>
              <a:rPr lang="en-US" sz="1200" b="0" i="0" u="none" strike="noStrike" baseline="0" dirty="0">
                <a:solidFill>
                  <a:srgbClr val="006FC0"/>
                </a:solidFill>
                <a:latin typeface="Bookman Old Style" panose="02050604050505020204" pitchFamily="18" charset="0"/>
              </a:rPr>
              <a:t>After plan deductible is met, covered at 100% up to plan max of $2,000 per ear; and 1 hearing aid  </a:t>
            </a:r>
          </a:p>
          <a:p>
            <a:pPr marL="68580" indent="0">
              <a:buNone/>
            </a:pPr>
            <a:r>
              <a:rPr lang="en-US" sz="1200" dirty="0">
                <a:solidFill>
                  <a:srgbClr val="006FC0"/>
                </a:solidFill>
                <a:latin typeface="Bookman Old Style" panose="02050604050505020204" pitchFamily="18" charset="0"/>
              </a:rPr>
              <a:t>     </a:t>
            </a:r>
            <a:r>
              <a:rPr lang="en-US" sz="1200" b="0" i="0" u="none" strike="noStrike" baseline="0" dirty="0">
                <a:solidFill>
                  <a:srgbClr val="006FC0"/>
                </a:solidFill>
                <a:latin typeface="Bookman Old Style" panose="02050604050505020204" pitchFamily="18" charset="0"/>
              </a:rPr>
              <a:t>per ear every 3 years.</a:t>
            </a:r>
          </a:p>
          <a:p>
            <a:pPr marL="68580" indent="0">
              <a:buNone/>
            </a:pPr>
            <a:endParaRPr lang="en-US" sz="1200" b="0" i="0" u="none" strike="noStrike" baseline="0" dirty="0">
              <a:solidFill>
                <a:srgbClr val="006FC0"/>
              </a:solidFill>
              <a:latin typeface="Bookman Old Style" panose="02050604050505020204" pitchFamily="18" charset="0"/>
            </a:endParaRPr>
          </a:p>
          <a:p>
            <a:r>
              <a:rPr lang="en-US" sz="1200" b="1" i="0" u="sng" strike="noStrike" baseline="0" dirty="0">
                <a:solidFill>
                  <a:srgbClr val="006FC0"/>
                </a:solidFill>
                <a:latin typeface="Bookman Old Style" panose="02050604050505020204" pitchFamily="18" charset="0"/>
              </a:rPr>
              <a:t>Medical Plan Out of Pocket Maximum</a:t>
            </a:r>
            <a:r>
              <a:rPr lang="en-US" sz="1200" b="1" u="sng" dirty="0">
                <a:solidFill>
                  <a:srgbClr val="006FC0"/>
                </a:solidFill>
                <a:latin typeface="Bookman Old Style" panose="02050604050505020204" pitchFamily="18" charset="0"/>
              </a:rPr>
              <a:t> </a:t>
            </a:r>
          </a:p>
          <a:p>
            <a:r>
              <a:rPr lang="en-US" sz="1200" dirty="0">
                <a:solidFill>
                  <a:srgbClr val="006FC0"/>
                </a:solidFill>
                <a:latin typeface="Bookman Old Style" panose="02050604050505020204" pitchFamily="18" charset="0"/>
              </a:rPr>
              <a:t>I</a:t>
            </a:r>
            <a:r>
              <a:rPr lang="en-US" sz="1200" i="0" strike="noStrike" baseline="0" dirty="0">
                <a:solidFill>
                  <a:srgbClr val="006FC0"/>
                </a:solidFill>
                <a:latin typeface="Bookman Old Style" panose="02050604050505020204" pitchFamily="18" charset="0"/>
              </a:rPr>
              <a:t>n</a:t>
            </a:r>
            <a:r>
              <a:rPr lang="en-US" sz="1200" b="0" i="0" strike="noStrike" baseline="0" dirty="0">
                <a:solidFill>
                  <a:srgbClr val="006FC0"/>
                </a:solidFill>
                <a:latin typeface="Bookman Old Style" panose="02050604050505020204" pitchFamily="18" charset="0"/>
              </a:rPr>
              <a:t>-Network</a:t>
            </a:r>
            <a:r>
              <a:rPr lang="en-US" sz="1200" b="0" i="0" u="none" strike="noStrike" baseline="0" dirty="0">
                <a:solidFill>
                  <a:srgbClr val="006FC0"/>
                </a:solidFill>
                <a:latin typeface="Bookman Old Style" panose="02050604050505020204" pitchFamily="18" charset="0"/>
              </a:rPr>
              <a:t>: Individual/$2,500           Family/$7,500</a:t>
            </a:r>
          </a:p>
          <a:p>
            <a:r>
              <a:rPr lang="en-US" sz="1200" b="0" i="0" u="none" strike="noStrike" baseline="0" dirty="0">
                <a:solidFill>
                  <a:srgbClr val="006FC0"/>
                </a:solidFill>
                <a:latin typeface="Bookman Old Style" panose="02050604050505020204" pitchFamily="18" charset="0"/>
              </a:rPr>
              <a:t>Out-of-Network: Individual/$8,550    Family/$17,100 </a:t>
            </a:r>
          </a:p>
          <a:p>
            <a:r>
              <a:rPr lang="en-US" sz="1200" b="0" i="0" u="none" strike="noStrike" baseline="0" dirty="0">
                <a:solidFill>
                  <a:srgbClr val="006FC0"/>
                </a:solidFill>
                <a:latin typeface="Bookman Old Style" panose="02050604050505020204" pitchFamily="18" charset="0"/>
              </a:rPr>
              <a:t>Out-of-Area Individual/$5,000           Family/$15,000</a:t>
            </a:r>
          </a:p>
          <a:p>
            <a:pPr marL="685800" marR="29680" lvl="2" indent="0">
              <a:buNone/>
            </a:pPr>
            <a:endParaRPr lang="en-US" sz="1200" b="0" i="0" u="none" strike="noStrike" baseline="0" dirty="0">
              <a:solidFill>
                <a:srgbClr val="006FC0"/>
              </a:solidFill>
              <a:latin typeface="Bookman Old Style" panose="02050604050505020204" pitchFamily="18" charset="0"/>
            </a:endParaRPr>
          </a:p>
          <a:p>
            <a:r>
              <a:rPr lang="en-US" sz="1200" b="1" i="0" u="sng" strike="noStrike" baseline="0" dirty="0">
                <a:solidFill>
                  <a:srgbClr val="006FC0"/>
                </a:solidFill>
                <a:latin typeface="Bookman Old Style" panose="02050604050505020204" pitchFamily="18" charset="0"/>
              </a:rPr>
              <a:t>Covid Infusions Covered as of </a:t>
            </a:r>
            <a:r>
              <a:rPr lang="en-US" sz="1200" b="1" i="0" u="sng" strike="noStrike" baseline="0" dirty="0">
                <a:solidFill>
                  <a:srgbClr val="FF0000"/>
                </a:solidFill>
                <a:latin typeface="Bookman Old Style" panose="02050604050505020204" pitchFamily="18" charset="0"/>
              </a:rPr>
              <a:t>May 1, 2021</a:t>
            </a:r>
            <a:endParaRPr lang="en-US" sz="1200" b="1" i="0" u="none" strike="noStrike" baseline="0" dirty="0">
              <a:solidFill>
                <a:srgbClr val="006FC0"/>
              </a:solidFill>
              <a:latin typeface="Bookman Old Style" panose="02050604050505020204" pitchFamily="18" charset="0"/>
            </a:endParaRPr>
          </a:p>
          <a:p>
            <a:pPr marL="68580" indent="0" algn="l">
              <a:buNone/>
            </a:pPr>
            <a:endParaRPr lang="en-US" dirty="0"/>
          </a:p>
        </p:txBody>
      </p:sp>
    </p:spTree>
    <p:extLst>
      <p:ext uri="{BB962C8B-B14F-4D97-AF65-F5344CB8AC3E}">
        <p14:creationId xmlns:p14="http://schemas.microsoft.com/office/powerpoint/2010/main" val="176609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4648200"/>
            <a:ext cx="5029200" cy="369332"/>
          </a:xfrm>
          <a:prstGeom prst="rect">
            <a:avLst/>
          </a:prstGeom>
          <a:noFill/>
        </p:spPr>
        <p:txBody>
          <a:bodyPr wrap="square" rtlCol="0">
            <a:spAutoFit/>
          </a:bodyPr>
          <a:lstStyle/>
          <a:p>
            <a:r>
              <a:rPr lang="en-US" dirty="0">
                <a:solidFill>
                  <a:srgbClr val="0070C0"/>
                </a:solidFill>
                <a:latin typeface="Garamond" pitchFamily="18" charset="0"/>
              </a:rPr>
              <a:t>          </a:t>
            </a:r>
          </a:p>
        </p:txBody>
      </p:sp>
      <p:sp>
        <p:nvSpPr>
          <p:cNvPr id="2" name="Rectangle 1"/>
          <p:cNvSpPr/>
          <p:nvPr/>
        </p:nvSpPr>
        <p:spPr>
          <a:xfrm>
            <a:off x="2209800" y="1175028"/>
            <a:ext cx="6248400" cy="5740033"/>
          </a:xfrm>
          <a:prstGeom prst="rect">
            <a:avLst/>
          </a:prstGeom>
        </p:spPr>
        <p:txBody>
          <a:bodyPr wrap="square">
            <a:spAutoFit/>
          </a:bodyPr>
          <a:lstStyle/>
          <a:p>
            <a:pPr algn="ctr">
              <a:spcBef>
                <a:spcPct val="50000"/>
              </a:spcBef>
              <a:defRPr/>
            </a:pPr>
            <a:endParaRPr lang="en-US" sz="1600" b="1" dirty="0">
              <a:solidFill>
                <a:schemeClr val="bg2">
                  <a:lumMod val="25000"/>
                </a:schemeClr>
              </a:solidFill>
            </a:endParaRPr>
          </a:p>
          <a:p>
            <a:pPr algn="ctr">
              <a:spcBef>
                <a:spcPct val="50000"/>
              </a:spcBef>
              <a:defRPr/>
            </a:pPr>
            <a:endParaRPr lang="en-US" b="1" dirty="0">
              <a:solidFill>
                <a:schemeClr val="bg2">
                  <a:lumMod val="25000"/>
                </a:schemeClr>
              </a:solidFill>
            </a:endParaRPr>
          </a:p>
          <a:p>
            <a:pPr algn="ctr">
              <a:spcBef>
                <a:spcPct val="50000"/>
              </a:spcBef>
              <a:defRPr/>
            </a:pPr>
            <a:endParaRPr lang="en-US" b="1" dirty="0">
              <a:solidFill>
                <a:schemeClr val="bg2">
                  <a:lumMod val="25000"/>
                </a:schemeClr>
              </a:solidFill>
            </a:endParaRPr>
          </a:p>
          <a:p>
            <a:pPr algn="ctr">
              <a:spcBef>
                <a:spcPct val="50000"/>
              </a:spcBef>
              <a:defRPr/>
            </a:pPr>
            <a:endParaRPr lang="en-US" b="1" dirty="0">
              <a:solidFill>
                <a:schemeClr val="bg2">
                  <a:lumMod val="25000"/>
                </a:schemeClr>
              </a:solidFill>
            </a:endParaRPr>
          </a:p>
          <a:p>
            <a:pPr algn="ctr">
              <a:spcBef>
                <a:spcPct val="50000"/>
              </a:spcBef>
              <a:defRPr/>
            </a:pPr>
            <a:r>
              <a:rPr lang="en-US" b="1" dirty="0">
                <a:solidFill>
                  <a:schemeClr val="bg2">
                    <a:lumMod val="25000"/>
                  </a:schemeClr>
                </a:solidFill>
              </a:rPr>
              <a:t>Insurance Fund</a:t>
            </a:r>
          </a:p>
          <a:p>
            <a:pPr algn="ctr">
              <a:spcBef>
                <a:spcPct val="50000"/>
              </a:spcBef>
              <a:defRPr/>
            </a:pPr>
            <a:r>
              <a:rPr lang="en-US" b="1" dirty="0">
                <a:solidFill>
                  <a:schemeClr val="bg2">
                    <a:lumMod val="25000"/>
                  </a:schemeClr>
                </a:solidFill>
              </a:rPr>
              <a:t>225-928-8886 Phone</a:t>
            </a:r>
          </a:p>
          <a:p>
            <a:pPr algn="ctr">
              <a:spcBef>
                <a:spcPct val="50000"/>
              </a:spcBef>
              <a:defRPr/>
            </a:pPr>
            <a:r>
              <a:rPr lang="en-US" b="1" dirty="0">
                <a:solidFill>
                  <a:schemeClr val="bg2">
                    <a:lumMod val="25000"/>
                  </a:schemeClr>
                </a:solidFill>
              </a:rPr>
              <a:t>800-925-4446 Toll Free</a:t>
            </a:r>
          </a:p>
          <a:p>
            <a:pPr algn="ctr">
              <a:spcBef>
                <a:spcPct val="50000"/>
              </a:spcBef>
              <a:defRPr/>
            </a:pPr>
            <a:r>
              <a:rPr lang="en-US" b="1" dirty="0">
                <a:solidFill>
                  <a:schemeClr val="bg2">
                    <a:lumMod val="25000"/>
                  </a:schemeClr>
                </a:solidFill>
              </a:rPr>
              <a:t>225-928-4677 Fax</a:t>
            </a:r>
          </a:p>
          <a:p>
            <a:pPr algn="ctr">
              <a:spcBef>
                <a:spcPct val="50000"/>
              </a:spcBef>
              <a:defRPr/>
            </a:pPr>
            <a:r>
              <a:rPr lang="en-US" b="1" dirty="0">
                <a:solidFill>
                  <a:schemeClr val="bg2">
                    <a:lumMod val="25000"/>
                  </a:schemeClr>
                </a:solidFill>
              </a:rPr>
              <a:t>PO Box 14699</a:t>
            </a:r>
          </a:p>
          <a:p>
            <a:pPr algn="ctr">
              <a:spcBef>
                <a:spcPct val="50000"/>
              </a:spcBef>
              <a:defRPr/>
            </a:pPr>
            <a:r>
              <a:rPr lang="en-US" b="1" dirty="0">
                <a:solidFill>
                  <a:schemeClr val="bg2">
                    <a:lumMod val="25000"/>
                  </a:schemeClr>
                </a:solidFill>
              </a:rPr>
              <a:t>Baton Rouge, LA 70898-4699</a:t>
            </a:r>
          </a:p>
          <a:p>
            <a:pPr algn="ctr">
              <a:spcBef>
                <a:spcPct val="50000"/>
              </a:spcBef>
              <a:defRPr/>
            </a:pPr>
            <a:r>
              <a:rPr lang="en-US" b="1" i="1" dirty="0">
                <a:solidFill>
                  <a:srgbClr val="5F3817"/>
                </a:solidFill>
              </a:rPr>
              <a:t>Pat Steele – Insurance Benefits Coordinator</a:t>
            </a:r>
          </a:p>
          <a:p>
            <a:pPr algn="ctr">
              <a:spcBef>
                <a:spcPct val="50000"/>
              </a:spcBef>
              <a:defRPr/>
            </a:pPr>
            <a:r>
              <a:rPr lang="en-US" b="1" i="1" dirty="0">
                <a:solidFill>
                  <a:srgbClr val="5F3817"/>
                </a:solidFill>
              </a:rPr>
              <a:t>Kathy Bertrand – Executive Director</a:t>
            </a:r>
          </a:p>
          <a:p>
            <a:pPr algn="ctr">
              <a:spcBef>
                <a:spcPct val="50000"/>
              </a:spcBef>
              <a:defRPr/>
            </a:pPr>
            <a:endParaRPr lang="en-US" b="1" dirty="0">
              <a:solidFill>
                <a:schemeClr val="bg2">
                  <a:lumMod val="25000"/>
                </a:schemeClr>
              </a:solidFill>
            </a:endParaRPr>
          </a:p>
          <a:p>
            <a:pPr algn="ctr">
              <a:spcBef>
                <a:spcPct val="50000"/>
              </a:spcBef>
              <a:defRPr/>
            </a:pPr>
            <a:endParaRPr lang="en-US" b="1" dirty="0">
              <a:solidFill>
                <a:schemeClr val="bg2">
                  <a:lumMod val="25000"/>
                </a:schemeClr>
              </a:solidFill>
            </a:endParaRPr>
          </a:p>
        </p:txBody>
      </p:sp>
      <p:pic>
        <p:nvPicPr>
          <p:cNvPr id="4" name="Picture 3" descr="A picture containing text&#10;&#10;Description automatically generated">
            <a:extLst>
              <a:ext uri="{FF2B5EF4-FFF2-40B4-BE49-F238E27FC236}">
                <a16:creationId xmlns:a16="http://schemas.microsoft.com/office/drawing/2014/main" id="{C8453F13-66F0-45C6-9AFF-23EF38F2B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990601"/>
            <a:ext cx="6248400" cy="17600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ani.winterhalter\AppData\Local\Microsoft\Windows\Temporary Internet Files\Content.IE5\5H3MQBSH\large-medical-pills-33.3-3630[1].gif"/>
          <p:cNvPicPr>
            <a:picLocks noChangeAspect="1" noChangeArrowheads="1"/>
          </p:cNvPicPr>
          <p:nvPr/>
        </p:nvPicPr>
        <p:blipFill>
          <a:blip r:embed="rId2" cstate="print"/>
          <a:srcRect/>
          <a:stretch>
            <a:fillRect/>
          </a:stretch>
        </p:blipFill>
        <p:spPr bwMode="auto">
          <a:xfrm>
            <a:off x="1243280" y="5731333"/>
            <a:ext cx="661720" cy="583638"/>
          </a:xfrm>
          <a:prstGeom prst="rect">
            <a:avLst/>
          </a:prstGeom>
          <a:noFill/>
        </p:spPr>
      </p:pic>
      <p:sp>
        <p:nvSpPr>
          <p:cNvPr id="2" name="Rectangle 1">
            <a:extLst>
              <a:ext uri="{FF2B5EF4-FFF2-40B4-BE49-F238E27FC236}">
                <a16:creationId xmlns:a16="http://schemas.microsoft.com/office/drawing/2014/main" id="{6186D9AD-0FF3-4EA3-88AB-B21E1E0212C2}"/>
              </a:ext>
            </a:extLst>
          </p:cNvPr>
          <p:cNvSpPr/>
          <p:nvPr/>
        </p:nvSpPr>
        <p:spPr>
          <a:xfrm>
            <a:off x="2749858" y="2819400"/>
            <a:ext cx="5486400" cy="3139321"/>
          </a:xfrm>
          <a:prstGeom prst="rect">
            <a:avLst/>
          </a:prstGeom>
        </p:spPr>
        <p:txBody>
          <a:bodyPr>
            <a:spAutoFit/>
          </a:bodyPr>
          <a:lstStyle/>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8605CFF6-0BCA-4FEB-9FCB-653F62F7282F}"/>
              </a:ext>
            </a:extLst>
          </p:cNvPr>
          <p:cNvSpPr/>
          <p:nvPr/>
        </p:nvSpPr>
        <p:spPr>
          <a:xfrm>
            <a:off x="2743200" y="2745901"/>
            <a:ext cx="6553200" cy="646331"/>
          </a:xfrm>
          <a:prstGeom prst="rect">
            <a:avLst/>
          </a:prstGeom>
        </p:spPr>
        <p:txBody>
          <a:bodyPr wrap="square">
            <a:spAutoFit/>
          </a:bodyPr>
          <a:lstStyle/>
          <a:p>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058BA127-3607-48A1-8869-869CE277726C}"/>
              </a:ext>
            </a:extLst>
          </p:cNvPr>
          <p:cNvSpPr/>
          <p:nvPr/>
        </p:nvSpPr>
        <p:spPr>
          <a:xfrm>
            <a:off x="1181100" y="899241"/>
            <a:ext cx="8610600" cy="4832092"/>
          </a:xfrm>
          <a:prstGeom prst="rect">
            <a:avLst/>
          </a:prstGeom>
        </p:spPr>
        <p:txBody>
          <a:bodyPr wrap="square">
            <a:spAutoFit/>
          </a:bodyPr>
          <a:lstStyle/>
          <a:p>
            <a:pPr algn="ctr"/>
            <a:r>
              <a:rPr lang="en-US" sz="2000" b="1" dirty="0"/>
              <a:t>Facts and Question</a:t>
            </a:r>
            <a:r>
              <a:rPr lang="en-US" sz="2000" b="1" dirty="0">
                <a:solidFill>
                  <a:srgbClr val="1F497D"/>
                </a:solidFill>
                <a:latin typeface="Calibri" panose="020F0502020204030204" pitchFamily="34" charset="0"/>
                <a:ea typeface="Calibri" panose="020F0502020204030204" pitchFamily="34" charset="0"/>
              </a:rPr>
              <a:t> </a:t>
            </a:r>
          </a:p>
          <a:p>
            <a:pPr algn="ctr"/>
            <a:endParaRPr lang="en-US" dirty="0">
              <a:solidFill>
                <a:srgbClr val="1F497D"/>
              </a:solidFill>
              <a:latin typeface="Calibri" panose="020F0502020204030204" pitchFamily="34" charset="0"/>
              <a:ea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rPr>
              <a:t>1.  Is there any way that an emergency room doctor who is not in network, be covered in network? Yes, a provider must complete a form and submit to </a:t>
            </a:r>
            <a:r>
              <a:rPr lang="en-US" b="1" i="1" dirty="0">
                <a:solidFill>
                  <a:srgbClr val="1F497D"/>
                </a:solidFill>
                <a:latin typeface="Calibri" panose="020F0502020204030204" pitchFamily="34" charset="0"/>
                <a:ea typeface="Calibri" panose="020F0502020204030204" pitchFamily="34" charset="0"/>
              </a:rPr>
              <a:t>The Health Plan </a:t>
            </a:r>
            <a:r>
              <a:rPr lang="en-US" dirty="0">
                <a:solidFill>
                  <a:srgbClr val="1F497D"/>
                </a:solidFill>
                <a:latin typeface="Calibri" panose="020F0502020204030204" pitchFamily="34" charset="0"/>
                <a:ea typeface="Calibri" panose="020F0502020204030204" pitchFamily="34" charset="0"/>
              </a:rPr>
              <a:t>to be an ‘in network’ provider. Also, if you are seeing a doctor for an actual ‘emergency visit’, the doctor you are seeing should be coded as ‘in network’.</a:t>
            </a:r>
          </a:p>
          <a:p>
            <a:endParaRPr lang="en-US" dirty="0">
              <a:solidFill>
                <a:srgbClr val="1F497D"/>
              </a:solidFill>
              <a:latin typeface="Calibri" panose="020F0502020204030204" pitchFamily="34" charset="0"/>
              <a:ea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rPr>
              <a:t>2.  How many years of service do you need to receive full insurance  benefits when you are eligible to retire? Assessor’s office will pay the member’s monthly premiums if they have worked 20 years of service. Effective August 2014 - those members hired after August 2014  must have 12 of the 20  years of service in that particular Assessor’s office in order for their insurance premiums to be paid by the office. Of course, the member must be eligible to retire.</a:t>
            </a:r>
          </a:p>
          <a:p>
            <a:endParaRPr lang="en-US" dirty="0">
              <a:solidFill>
                <a:srgbClr val="1F497D"/>
              </a:solidFill>
              <a:latin typeface="Calibri" panose="020F0502020204030204" pitchFamily="34" charset="0"/>
              <a:ea typeface="Calibri" panose="020F0502020204030204" pitchFamily="34" charset="0"/>
            </a:endParaRPr>
          </a:p>
          <a:p>
            <a:r>
              <a:rPr lang="en-US" dirty="0">
                <a:solidFill>
                  <a:srgbClr val="1F497D"/>
                </a:solidFill>
                <a:latin typeface="Calibri" panose="020F0502020204030204" pitchFamily="34" charset="0"/>
                <a:ea typeface="Calibri" panose="020F0502020204030204" pitchFamily="34" charset="0"/>
              </a:rPr>
              <a:t>3.  Can you include your spouse on your insurance policy once you retire? Yes, your spouse can be included in your insurance benefits if they are enrolled in benefits at least 30 days prior to you retiring.</a:t>
            </a:r>
          </a:p>
        </p:txBody>
      </p:sp>
      <p:pic>
        <p:nvPicPr>
          <p:cNvPr id="1028" name="Picture 4" descr="Hospital on Apple iOS 11.2">
            <a:extLst>
              <a:ext uri="{FF2B5EF4-FFF2-40B4-BE49-F238E27FC236}">
                <a16:creationId xmlns:a16="http://schemas.microsoft.com/office/drawing/2014/main" id="{631FA448-246F-415B-B341-7B7375DF0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0" y="5334000"/>
            <a:ext cx="1143000" cy="94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A162-FD90-4E15-862F-021FA7363257}"/>
              </a:ext>
            </a:extLst>
          </p:cNvPr>
          <p:cNvSpPr>
            <a:spLocks noGrp="1"/>
          </p:cNvSpPr>
          <p:nvPr>
            <p:ph type="title"/>
          </p:nvPr>
        </p:nvSpPr>
        <p:spPr>
          <a:xfrm>
            <a:off x="1252188" y="1027664"/>
            <a:ext cx="8429693" cy="420136"/>
          </a:xfrm>
        </p:spPr>
        <p:txBody>
          <a:bodyPr>
            <a:normAutofit/>
          </a:bodyPr>
          <a:lstStyle/>
          <a:p>
            <a:pPr algn="ctr"/>
            <a:r>
              <a:rPr lang="en-US" sz="2000" b="1" dirty="0">
                <a:solidFill>
                  <a:schemeClr val="tx1"/>
                </a:solidFill>
              </a:rPr>
              <a:t>Facts and Question</a:t>
            </a:r>
          </a:p>
        </p:txBody>
      </p:sp>
      <p:sp>
        <p:nvSpPr>
          <p:cNvPr id="3" name="Content Placeholder 2">
            <a:extLst>
              <a:ext uri="{FF2B5EF4-FFF2-40B4-BE49-F238E27FC236}">
                <a16:creationId xmlns:a16="http://schemas.microsoft.com/office/drawing/2014/main" id="{DB5760DD-7111-4ABC-8065-5C5866A48458}"/>
              </a:ext>
            </a:extLst>
          </p:cNvPr>
          <p:cNvSpPr>
            <a:spLocks noGrp="1"/>
          </p:cNvSpPr>
          <p:nvPr>
            <p:ph idx="1"/>
          </p:nvPr>
        </p:nvSpPr>
        <p:spPr>
          <a:xfrm>
            <a:off x="1252191" y="1600200"/>
            <a:ext cx="8429690" cy="4232429"/>
          </a:xfrm>
        </p:spPr>
        <p:txBody>
          <a:bodyPr>
            <a:normAutofit/>
          </a:bodyPr>
          <a:lstStyle/>
          <a:p>
            <a:pPr marL="68580" indent="0">
              <a:buNone/>
            </a:pPr>
            <a:r>
              <a:rPr lang="en-US" sz="1800" dirty="0">
                <a:latin typeface="Calibri" panose="020F0502020204030204" pitchFamily="34" charset="0"/>
                <a:cs typeface="Calibri" panose="020F0502020204030204" pitchFamily="34" charset="0"/>
              </a:rPr>
              <a:t>4. When can changes be made to your benefits? </a:t>
            </a:r>
          </a:p>
          <a:p>
            <a:pPr marL="68580" indent="0">
              <a:buNone/>
            </a:pPr>
            <a:r>
              <a:rPr lang="en-US" sz="1800" dirty="0">
                <a:latin typeface="Calibri" panose="020F0502020204030204" pitchFamily="34" charset="0"/>
                <a:cs typeface="Calibri" panose="020F0502020204030204" pitchFamily="34" charset="0"/>
              </a:rPr>
              <a:t>Changes can be made during open enrollment which is December 1 – December 30 of the current year to be effective January 1 of the next year.  Changes can also be made for a qualifying event.  Qualifying events are: new hire, loss of coverage, birth/adoption, marriage, etc.</a:t>
            </a:r>
          </a:p>
          <a:p>
            <a:pPr marL="68580" indent="0">
              <a:buNone/>
            </a:pPr>
            <a:endParaRPr lang="en-US" sz="1800" dirty="0">
              <a:latin typeface="Calibri" panose="020F0502020204030204" pitchFamily="34" charset="0"/>
              <a:cs typeface="Calibri" panose="020F0502020204030204" pitchFamily="34" charset="0"/>
            </a:endParaRPr>
          </a:p>
          <a:p>
            <a:pPr marL="411480" indent="-342900">
              <a:buAutoNum type="arabicPeriod" startAt="5"/>
            </a:pPr>
            <a:r>
              <a:rPr lang="en-US" sz="1800" dirty="0">
                <a:latin typeface="Calibri" panose="020F0502020204030204" pitchFamily="34" charset="0"/>
                <a:cs typeface="Calibri" panose="020F0502020204030204" pitchFamily="34" charset="0"/>
              </a:rPr>
              <a:t>When are new hires eligible for benefits?</a:t>
            </a:r>
          </a:p>
          <a:p>
            <a:pPr marL="68580" indent="0">
              <a:buNone/>
            </a:pPr>
            <a:r>
              <a:rPr lang="en-US" sz="1800" dirty="0">
                <a:latin typeface="Calibri" panose="020F0502020204030204" pitchFamily="34" charset="0"/>
                <a:cs typeface="Calibri" panose="020F0502020204030204" pitchFamily="34" charset="0"/>
              </a:rPr>
              <a:t>New hires are eligible for coverage 30 days after hire date.</a:t>
            </a:r>
          </a:p>
          <a:p>
            <a:pPr marL="68580"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42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3733800" cy="5638800"/>
          </a:xfrm>
        </p:spPr>
        <p:txBody>
          <a:bodyPr>
            <a:noAutofit/>
          </a:bodyPr>
          <a:lstStyle/>
          <a:p>
            <a:pPr algn="ctr"/>
            <a:br>
              <a:rPr lang="en-US" sz="4800" b="1" dirty="0"/>
            </a:br>
            <a:br>
              <a:rPr lang="en-US" sz="4800" b="1" dirty="0"/>
            </a:br>
            <a:br>
              <a:rPr lang="en-US" sz="4800" b="1" dirty="0"/>
            </a:br>
            <a:br>
              <a:rPr lang="en-US" sz="4800" b="1" dirty="0"/>
            </a:br>
            <a:br>
              <a:rPr lang="en-US" sz="4800" b="1" dirty="0"/>
            </a:br>
            <a:br>
              <a:rPr lang="en-US" sz="4800" b="1" dirty="0"/>
            </a:br>
            <a:br>
              <a:rPr lang="en-US" sz="4800" b="1" dirty="0"/>
            </a:br>
            <a:br>
              <a:rPr lang="en-US" sz="4800" b="1" dirty="0"/>
            </a:br>
            <a:br>
              <a:rPr lang="en-US" sz="4800" b="1" dirty="0"/>
            </a:br>
            <a:br>
              <a:rPr lang="en-US" sz="4800" b="1" dirty="0"/>
            </a:br>
            <a:r>
              <a:rPr lang="en-US" sz="6000" b="1" dirty="0">
                <a:latin typeface="Baskerville Old Face" panose="02020602080505020303" pitchFamily="18" charset="0"/>
              </a:rPr>
              <a:t>Louisiana </a:t>
            </a:r>
            <a:br>
              <a:rPr lang="en-US" sz="6000" b="1" dirty="0">
                <a:latin typeface="Baskerville Old Face" panose="02020602080505020303" pitchFamily="18" charset="0"/>
              </a:rPr>
            </a:br>
            <a:r>
              <a:rPr lang="en-US" sz="6000" b="1" dirty="0">
                <a:latin typeface="Baskerville Old Face" panose="02020602080505020303" pitchFamily="18" charset="0"/>
              </a:rPr>
              <a:t>Assessors’</a:t>
            </a:r>
            <a:br>
              <a:rPr lang="en-US" sz="6000" b="1" dirty="0">
                <a:latin typeface="Baskerville Old Face" panose="02020602080505020303" pitchFamily="18" charset="0"/>
              </a:rPr>
            </a:br>
            <a:r>
              <a:rPr lang="en-US" sz="6000" b="1" dirty="0">
                <a:latin typeface="Baskerville Old Face" panose="02020602080505020303" pitchFamily="18" charset="0"/>
              </a:rPr>
              <a:t> Insurance </a:t>
            </a:r>
            <a:br>
              <a:rPr lang="en-US" sz="6000" b="1" dirty="0">
                <a:latin typeface="Baskerville Old Face" panose="02020602080505020303" pitchFamily="18" charset="0"/>
              </a:rPr>
            </a:br>
            <a:r>
              <a:rPr lang="en-US" sz="6000" b="1" dirty="0">
                <a:latin typeface="Baskerville Old Face" panose="02020602080505020303" pitchFamily="18" charset="0"/>
              </a:rPr>
              <a:t>Fund</a:t>
            </a:r>
            <a:br>
              <a:rPr lang="en-US" sz="4400" b="1" dirty="0"/>
            </a:br>
            <a:br>
              <a:rPr lang="en-US" sz="4400" b="1" dirty="0"/>
            </a:br>
            <a:endParaRPr lang="en-US" sz="4400" b="1" dirty="0"/>
          </a:p>
        </p:txBody>
      </p:sp>
      <p:sp>
        <p:nvSpPr>
          <p:cNvPr id="3" name="Subtitle 2"/>
          <p:cNvSpPr>
            <a:spLocks noGrp="1"/>
          </p:cNvSpPr>
          <p:nvPr>
            <p:ph type="body" sz="half" idx="2"/>
          </p:nvPr>
        </p:nvSpPr>
        <p:spPr>
          <a:xfrm>
            <a:off x="6324600" y="2057400"/>
            <a:ext cx="2468880" cy="2362200"/>
          </a:xfrm>
        </p:spPr>
        <p:txBody>
          <a:bodyPr>
            <a:normAutofit/>
          </a:bodyPr>
          <a:lstStyle/>
          <a:p>
            <a:pPr algn="ctr"/>
            <a:r>
              <a:rPr lang="en-US" sz="2800" b="1" dirty="0"/>
              <a:t>Insurance</a:t>
            </a:r>
            <a:r>
              <a:rPr lang="en-US" sz="2800" dirty="0"/>
              <a:t> </a:t>
            </a:r>
            <a:r>
              <a:rPr lang="en-US" sz="2800" b="1" dirty="0"/>
              <a:t>Department</a:t>
            </a:r>
            <a:r>
              <a:rPr lang="en-US" sz="2800" dirty="0"/>
              <a:t> </a:t>
            </a:r>
            <a:r>
              <a:rPr lang="en-US" sz="2800" b="1" dirty="0"/>
              <a:t>&amp; Benefits </a:t>
            </a:r>
          </a:p>
          <a:p>
            <a:pPr algn="ctr"/>
            <a:endParaRPr lang="en-US" sz="2800" b="1" dirty="0"/>
          </a:p>
          <a:p>
            <a:pPr algn="ct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i.winterhalter\AppData\Local\Microsoft\Windows\Temporary Internet Files\Content.IE5\0G1AG9SB\fmla[1].jpg"/>
          <p:cNvPicPr>
            <a:picLocks noChangeAspect="1" noChangeArrowheads="1"/>
          </p:cNvPicPr>
          <p:nvPr/>
        </p:nvPicPr>
        <p:blipFill>
          <a:blip r:embed="rId2" cstate="print"/>
          <a:srcRect/>
          <a:stretch>
            <a:fillRect/>
          </a:stretch>
        </p:blipFill>
        <p:spPr bwMode="auto">
          <a:xfrm>
            <a:off x="1371600" y="855335"/>
            <a:ext cx="1463040" cy="838200"/>
          </a:xfrm>
          <a:prstGeom prst="rect">
            <a:avLst/>
          </a:prstGeom>
          <a:noFill/>
        </p:spPr>
      </p:pic>
      <p:sp>
        <p:nvSpPr>
          <p:cNvPr id="4" name="TextBox 3"/>
          <p:cNvSpPr txBox="1"/>
          <p:nvPr/>
        </p:nvSpPr>
        <p:spPr>
          <a:xfrm>
            <a:off x="640080" y="3505202"/>
            <a:ext cx="9692640" cy="2062103"/>
          </a:xfrm>
          <a:prstGeom prst="rect">
            <a:avLst/>
          </a:prstGeom>
          <a:noFill/>
        </p:spPr>
        <p:txBody>
          <a:bodyPr wrap="square" rtlCol="0">
            <a:spAutoFit/>
          </a:bodyPr>
          <a:lstStyle/>
          <a:p>
            <a:pPr lvl="8"/>
            <a:endParaRPr lang="en-US" sz="1600" dirty="0">
              <a:solidFill>
                <a:srgbClr val="0070C0"/>
              </a:solidFill>
              <a:latin typeface="Garamond" pitchFamily="18" charset="0"/>
            </a:endParaRPr>
          </a:p>
          <a:p>
            <a:pPr lvl="8"/>
            <a:endParaRPr lang="en-US" sz="1600" dirty="0">
              <a:solidFill>
                <a:srgbClr val="0070C0"/>
              </a:solidFill>
              <a:latin typeface="Garamond" pitchFamily="18" charset="0"/>
            </a:endParaRPr>
          </a:p>
          <a:p>
            <a:pPr lvl="8"/>
            <a:endParaRPr lang="en-US" sz="1600" dirty="0">
              <a:solidFill>
                <a:srgbClr val="0070C0"/>
              </a:solidFill>
              <a:latin typeface="Garamond" pitchFamily="18" charset="0"/>
            </a:endParaRPr>
          </a:p>
          <a:p>
            <a:pPr lvl="8"/>
            <a:endParaRPr lang="en-US" sz="1600" dirty="0">
              <a:solidFill>
                <a:srgbClr val="0070C0"/>
              </a:solidFill>
              <a:latin typeface="Garamond" pitchFamily="18" charset="0"/>
            </a:endParaRPr>
          </a:p>
          <a:p>
            <a:pPr lvl="8"/>
            <a:r>
              <a:rPr lang="en-US" sz="1600" dirty="0">
                <a:solidFill>
                  <a:srgbClr val="0070C0"/>
                </a:solidFill>
                <a:latin typeface="Garamond" pitchFamily="18" charset="0"/>
              </a:rPr>
              <a:t>	</a:t>
            </a:r>
          </a:p>
          <a:p>
            <a:pPr lvl="8"/>
            <a:endParaRPr lang="en-US" sz="1600" dirty="0">
              <a:solidFill>
                <a:srgbClr val="0070C0"/>
              </a:solidFill>
              <a:latin typeface="Garamond" pitchFamily="18" charset="0"/>
            </a:endParaRPr>
          </a:p>
          <a:p>
            <a:pPr lvl="8"/>
            <a:r>
              <a:rPr lang="en-US" sz="1600" dirty="0">
                <a:solidFill>
                  <a:srgbClr val="0070C0"/>
                </a:solidFill>
                <a:latin typeface="Garamond" pitchFamily="18" charset="0"/>
              </a:rPr>
              <a:t>	</a:t>
            </a:r>
          </a:p>
          <a:p>
            <a:pPr lvl="2"/>
            <a:endParaRPr lang="en-US" sz="1600" dirty="0">
              <a:solidFill>
                <a:srgbClr val="0070C0"/>
              </a:solidFill>
              <a:latin typeface="Garamond" pitchFamily="18" charset="0"/>
            </a:endParaRPr>
          </a:p>
        </p:txBody>
      </p:sp>
      <p:sp>
        <p:nvSpPr>
          <p:cNvPr id="5" name="Rectangle 4"/>
          <p:cNvSpPr/>
          <p:nvPr/>
        </p:nvSpPr>
        <p:spPr>
          <a:xfrm>
            <a:off x="822960" y="735957"/>
            <a:ext cx="9235440" cy="5139869"/>
          </a:xfrm>
          <a:prstGeom prst="rect">
            <a:avLst/>
          </a:prstGeom>
        </p:spPr>
        <p:txBody>
          <a:bodyPr wrap="square">
            <a:spAutoFit/>
          </a:bodyPr>
          <a:lstStyle/>
          <a:p>
            <a:pPr algn="ctr">
              <a:tabLst>
                <a:tab pos="457200" algn="l"/>
              </a:tabLst>
              <a:defRPr/>
            </a:pPr>
            <a:endParaRPr lang="en-US" sz="2400" b="1" dirty="0">
              <a:solidFill>
                <a:schemeClr val="bg2">
                  <a:lumMod val="25000"/>
                </a:schemeClr>
              </a:solidFill>
            </a:endParaRPr>
          </a:p>
          <a:p>
            <a:pPr algn="ctr">
              <a:tabLst>
                <a:tab pos="457200" algn="l"/>
              </a:tabLst>
              <a:defRPr/>
            </a:pPr>
            <a:r>
              <a:rPr lang="en-US" sz="2400" b="1" dirty="0">
                <a:solidFill>
                  <a:schemeClr val="bg2">
                    <a:lumMod val="25000"/>
                  </a:schemeClr>
                </a:solidFill>
              </a:rPr>
              <a:t>Services provided</a:t>
            </a:r>
          </a:p>
          <a:p>
            <a:pPr algn="ctr">
              <a:tabLst>
                <a:tab pos="457200" algn="l"/>
              </a:tabLst>
              <a:defRPr/>
            </a:pPr>
            <a:endParaRPr lang="en-US" sz="1600" b="1" dirty="0">
              <a:solidFill>
                <a:schemeClr val="bg2">
                  <a:lumMod val="25000"/>
                </a:schemeClr>
              </a:solidFill>
            </a:endParaRPr>
          </a:p>
          <a:p>
            <a:pPr algn="ctr">
              <a:tabLst>
                <a:tab pos="457200" algn="l"/>
              </a:tabLst>
              <a:defRPr/>
            </a:pPr>
            <a:endParaRPr lang="en-US" sz="1600" dirty="0">
              <a:solidFill>
                <a:schemeClr val="bg2">
                  <a:lumMod val="25000"/>
                </a:schemeClr>
              </a:solidFill>
            </a:endParaRPr>
          </a:p>
          <a:p>
            <a:pPr>
              <a:buFont typeface="Wingdings" pitchFamily="2" charset="2"/>
              <a:buChar char="Ø"/>
              <a:tabLst>
                <a:tab pos="457200" algn="l"/>
              </a:tabLst>
              <a:defRPr/>
            </a:pPr>
            <a:r>
              <a:rPr lang="en-US" sz="1600" dirty="0">
                <a:solidFill>
                  <a:schemeClr val="bg2">
                    <a:lumMod val="25000"/>
                  </a:schemeClr>
                </a:solidFill>
              </a:rPr>
              <a:t>  </a:t>
            </a:r>
            <a:r>
              <a:rPr lang="en-US" sz="1600" b="1" dirty="0">
                <a:solidFill>
                  <a:schemeClr val="bg2">
                    <a:lumMod val="25000"/>
                  </a:schemeClr>
                </a:solidFill>
              </a:rPr>
              <a:t>Process Assessors’ monthly invoices and accounts receivable for employee benefits </a:t>
            </a:r>
            <a:r>
              <a:rPr lang="en-US" sz="1600" dirty="0">
                <a:solidFill>
                  <a:schemeClr val="bg2">
                    <a:lumMod val="25000"/>
                  </a:schemeClr>
                </a:solidFill>
              </a:rPr>
              <a:t>– </a:t>
            </a:r>
          </a:p>
          <a:p>
            <a:pPr>
              <a:buFont typeface="Wingdings" pitchFamily="2" charset="2"/>
              <a:buNone/>
              <a:tabLst>
                <a:tab pos="457200" algn="l"/>
              </a:tabLst>
              <a:defRPr/>
            </a:pPr>
            <a:r>
              <a:rPr lang="en-US" sz="1600" dirty="0">
                <a:solidFill>
                  <a:schemeClr val="bg2">
                    <a:lumMod val="25000"/>
                  </a:schemeClr>
                </a:solidFill>
              </a:rPr>
              <a:t>	</a:t>
            </a:r>
            <a:r>
              <a:rPr lang="en-US" sz="1400" dirty="0">
                <a:solidFill>
                  <a:schemeClr val="bg2">
                    <a:lumMod val="25000"/>
                  </a:schemeClr>
                </a:solidFill>
              </a:rPr>
              <a:t>Medical, Dental, Life &amp; AD&amp;D (Accidental Death and Dismemberment), Vision, Long-Term Disability 	and Supplemental Life. Supplemental Life is no longer offered and is only for those members 	that were grandfathered into the plan. This benefit will eventually go away.</a:t>
            </a:r>
          </a:p>
          <a:p>
            <a:pPr>
              <a:buFont typeface="Wingdings" pitchFamily="2" charset="2"/>
              <a:buNone/>
              <a:tabLst>
                <a:tab pos="457200" algn="l"/>
              </a:tabLst>
              <a:defRPr/>
            </a:pPr>
            <a:endParaRPr lang="en-US" sz="1600" dirty="0">
              <a:solidFill>
                <a:schemeClr val="bg2">
                  <a:lumMod val="25000"/>
                </a:schemeClr>
              </a:solidFill>
            </a:endParaRPr>
          </a:p>
          <a:p>
            <a:pPr>
              <a:buFont typeface="Wingdings" pitchFamily="2" charset="2"/>
              <a:buChar char="Ø"/>
              <a:tabLst>
                <a:tab pos="457200" algn="l"/>
              </a:tabLst>
              <a:defRPr/>
            </a:pPr>
            <a:r>
              <a:rPr lang="en-US" sz="1600" dirty="0">
                <a:solidFill>
                  <a:schemeClr val="bg2">
                    <a:lumMod val="25000"/>
                  </a:schemeClr>
                </a:solidFill>
              </a:rPr>
              <a:t>  </a:t>
            </a:r>
            <a:r>
              <a:rPr lang="en-US" sz="1600" b="1" dirty="0">
                <a:solidFill>
                  <a:schemeClr val="bg2">
                    <a:lumMod val="25000"/>
                  </a:schemeClr>
                </a:solidFill>
              </a:rPr>
              <a:t>Assist members with claims issues with healthcare administrators and other benefit issues.</a:t>
            </a:r>
          </a:p>
          <a:p>
            <a:pPr>
              <a:buFont typeface="Wingdings" pitchFamily="2" charset="2"/>
              <a:buChar char="Ø"/>
              <a:tabLst>
                <a:tab pos="457200" algn="l"/>
              </a:tabLst>
              <a:defRPr/>
            </a:pPr>
            <a:endParaRPr lang="en-US" sz="1600" b="1" dirty="0">
              <a:solidFill>
                <a:schemeClr val="bg2">
                  <a:lumMod val="25000"/>
                </a:schemeClr>
              </a:solidFill>
            </a:endParaRPr>
          </a:p>
          <a:p>
            <a:pPr>
              <a:buFont typeface="Wingdings" pitchFamily="2" charset="2"/>
              <a:buChar char="Ø"/>
              <a:tabLst>
                <a:tab pos="457200" algn="l"/>
              </a:tabLst>
              <a:defRPr/>
            </a:pPr>
            <a:endParaRPr lang="en-US" sz="1600" dirty="0">
              <a:solidFill>
                <a:schemeClr val="bg2">
                  <a:lumMod val="25000"/>
                </a:schemeClr>
              </a:solidFill>
            </a:endParaRPr>
          </a:p>
          <a:p>
            <a:pPr>
              <a:buFont typeface="Wingdings" pitchFamily="2" charset="2"/>
              <a:buChar char="Ø"/>
              <a:tabLst>
                <a:tab pos="457200" algn="l"/>
              </a:tabLst>
              <a:defRPr/>
            </a:pPr>
            <a:r>
              <a:rPr lang="en-US" sz="1600" dirty="0">
                <a:solidFill>
                  <a:schemeClr val="bg2">
                    <a:lumMod val="25000"/>
                  </a:schemeClr>
                </a:solidFill>
              </a:rPr>
              <a:t>  </a:t>
            </a:r>
            <a:r>
              <a:rPr lang="en-US" sz="1600" b="1" dirty="0">
                <a:solidFill>
                  <a:schemeClr val="bg2">
                    <a:lumMod val="25000"/>
                  </a:schemeClr>
                </a:solidFill>
              </a:rPr>
              <a:t>Notify active members and retirees upon reaching age 65 of Medicare enrollment 	needs.</a:t>
            </a:r>
          </a:p>
          <a:p>
            <a:pPr>
              <a:buFont typeface="Wingdings" pitchFamily="2" charset="2"/>
              <a:buChar char="Ø"/>
              <a:tabLst>
                <a:tab pos="457200" algn="l"/>
              </a:tabLst>
              <a:defRPr/>
            </a:pPr>
            <a:endParaRPr lang="en-US" sz="1600" b="1" dirty="0">
              <a:solidFill>
                <a:schemeClr val="bg2">
                  <a:lumMod val="25000"/>
                </a:schemeClr>
              </a:solidFill>
            </a:endParaRPr>
          </a:p>
          <a:p>
            <a:pPr>
              <a:buFont typeface="Wingdings" pitchFamily="2" charset="2"/>
              <a:buChar char="Ø"/>
              <a:tabLst>
                <a:tab pos="457200" algn="l"/>
              </a:tabLst>
              <a:defRPr/>
            </a:pPr>
            <a:endParaRPr lang="en-US" sz="1600" dirty="0">
              <a:solidFill>
                <a:schemeClr val="bg2">
                  <a:lumMod val="25000"/>
                </a:schemeClr>
              </a:solidFill>
            </a:endParaRPr>
          </a:p>
          <a:p>
            <a:pPr>
              <a:buFont typeface="Wingdings" pitchFamily="2" charset="2"/>
              <a:buChar char="Ø"/>
              <a:tabLst>
                <a:tab pos="457200" algn="l"/>
              </a:tabLst>
              <a:defRPr/>
            </a:pPr>
            <a:r>
              <a:rPr lang="en-US" sz="1600" dirty="0">
                <a:solidFill>
                  <a:schemeClr val="bg2">
                    <a:lumMod val="25000"/>
                  </a:schemeClr>
                </a:solidFill>
              </a:rPr>
              <a:t>  </a:t>
            </a:r>
            <a:r>
              <a:rPr lang="en-US" sz="1600" b="1" dirty="0">
                <a:solidFill>
                  <a:schemeClr val="bg2">
                    <a:lumMod val="25000"/>
                  </a:schemeClr>
                </a:solidFill>
              </a:rPr>
              <a:t>Mail Annual Letters to Assessors in October for benefits effective in the upcoming year</a:t>
            </a:r>
            <a:r>
              <a:rPr lang="en-US" sz="1600" dirty="0">
                <a:solidFill>
                  <a:schemeClr val="bg2">
                    <a:lumMod val="25000"/>
                  </a:schemeClr>
                </a:solidFill>
              </a:rPr>
              <a:t>. 	</a:t>
            </a:r>
            <a:r>
              <a:rPr lang="en-US" sz="1400" dirty="0">
                <a:solidFill>
                  <a:schemeClr val="bg2">
                    <a:lumMod val="25000"/>
                  </a:schemeClr>
                </a:solidFill>
              </a:rPr>
              <a:t>The Annual Letters include: </a:t>
            </a:r>
            <a:r>
              <a:rPr lang="en-US" sz="1400" u="sng" dirty="0">
                <a:solidFill>
                  <a:schemeClr val="bg2">
                    <a:lumMod val="25000"/>
                  </a:schemeClr>
                </a:solidFill>
              </a:rPr>
              <a:t>Agreement to Participate </a:t>
            </a:r>
            <a:r>
              <a:rPr lang="en-US" sz="1400" dirty="0">
                <a:solidFill>
                  <a:schemeClr val="bg2">
                    <a:lumMod val="25000"/>
                  </a:schemeClr>
                </a:solidFill>
              </a:rPr>
              <a:t>in plan for the upcoming year, </a:t>
            </a:r>
            <a:r>
              <a:rPr lang="en-US" sz="1400" u="sng" dirty="0">
                <a:solidFill>
                  <a:schemeClr val="bg2">
                    <a:lumMod val="25000"/>
                  </a:schemeClr>
                </a:solidFill>
              </a:rPr>
              <a:t>Contribution</a:t>
            </a:r>
            <a:r>
              <a:rPr lang="en-US" sz="1400" dirty="0">
                <a:solidFill>
                  <a:schemeClr val="bg2">
                    <a:lumMod val="25000"/>
                  </a:schemeClr>
                </a:solidFill>
              </a:rPr>
              <a:t> 	Letter states what % Assessor’s office will contribute to member’s premiums for the upcoming year, 	and the </a:t>
            </a:r>
            <a:r>
              <a:rPr lang="en-US" sz="1400" u="sng" dirty="0">
                <a:solidFill>
                  <a:schemeClr val="bg2">
                    <a:lumMod val="25000"/>
                  </a:schemeClr>
                </a:solidFill>
              </a:rPr>
              <a:t>Annual Salary Changes </a:t>
            </a:r>
            <a:r>
              <a:rPr lang="en-US" sz="1400" dirty="0">
                <a:solidFill>
                  <a:schemeClr val="bg2">
                    <a:lumMod val="25000"/>
                  </a:schemeClr>
                </a:solidFill>
              </a:rPr>
              <a:t>is for any upcoming salary changes.</a:t>
            </a:r>
          </a:p>
        </p:txBody>
      </p:sp>
      <p:pic>
        <p:nvPicPr>
          <p:cNvPr id="6" name="Picture 6" descr="Ambulance on Apple iOS 11.2">
            <a:extLst>
              <a:ext uri="{FF2B5EF4-FFF2-40B4-BE49-F238E27FC236}">
                <a16:creationId xmlns:a16="http://schemas.microsoft.com/office/drawing/2014/main" id="{03F87FC5-B8A8-49F1-9A85-6E40D3C06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884869"/>
            <a:ext cx="1066800" cy="1020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612847"/>
            <a:ext cx="8564880" cy="5355312"/>
          </a:xfrm>
          <a:prstGeom prst="rect">
            <a:avLst/>
          </a:prstGeom>
        </p:spPr>
        <p:txBody>
          <a:bodyPr wrap="square">
            <a:spAutoFit/>
          </a:bodyPr>
          <a:lstStyle/>
          <a:p>
            <a:pPr>
              <a:tabLst>
                <a:tab pos="457200" algn="l"/>
              </a:tabLst>
              <a:defRPr/>
            </a:pPr>
            <a:endParaRPr lang="en-US" b="1" dirty="0">
              <a:solidFill>
                <a:schemeClr val="bg2">
                  <a:lumMod val="25000"/>
                </a:schemeClr>
              </a:solidFill>
            </a:endParaRPr>
          </a:p>
          <a:p>
            <a:pPr>
              <a:tabLst>
                <a:tab pos="457200" algn="l"/>
              </a:tabLst>
              <a:defRPr/>
            </a:pPr>
            <a:endParaRPr lang="en-US" b="1" dirty="0">
              <a:solidFill>
                <a:schemeClr val="bg2">
                  <a:lumMod val="25000"/>
                </a:schemeClr>
              </a:solidFill>
            </a:endParaRPr>
          </a:p>
          <a:p>
            <a:pPr>
              <a:tabLst>
                <a:tab pos="457200" algn="l"/>
              </a:tabLst>
              <a:defRPr/>
            </a:pPr>
            <a:r>
              <a:rPr lang="en-US" b="1" dirty="0">
                <a:solidFill>
                  <a:schemeClr val="bg2">
                    <a:lumMod val="25000"/>
                  </a:schemeClr>
                </a:solidFill>
              </a:rPr>
              <a:t>All offices are urged to encourage employees to register on </a:t>
            </a:r>
            <a:r>
              <a:rPr lang="en-US" b="1" i="1" dirty="0">
                <a:solidFill>
                  <a:schemeClr val="bg2">
                    <a:lumMod val="25000"/>
                  </a:schemeClr>
                </a:solidFill>
              </a:rPr>
              <a:t>The Health Plan  </a:t>
            </a:r>
            <a:r>
              <a:rPr lang="en-US" b="1" dirty="0">
                <a:solidFill>
                  <a:schemeClr val="bg2">
                    <a:lumMod val="25000"/>
                  </a:schemeClr>
                </a:solidFill>
              </a:rPr>
              <a:t>website (</a:t>
            </a:r>
            <a:r>
              <a:rPr lang="en-US" b="1" i="1" dirty="0">
                <a:solidFill>
                  <a:schemeClr val="bg2">
                    <a:lumMod val="25000"/>
                  </a:schemeClr>
                </a:solidFill>
              </a:rPr>
              <a:t>www.healthplan.org</a:t>
            </a:r>
            <a:r>
              <a:rPr lang="en-US" b="1" dirty="0">
                <a:solidFill>
                  <a:schemeClr val="bg2">
                    <a:lumMod val="25000"/>
                  </a:schemeClr>
                </a:solidFill>
              </a:rPr>
              <a:t>) to be able to view all claims, Explanation of Benefits (EOBs), personal information, medical information updates, order new cards and much more.</a:t>
            </a:r>
          </a:p>
          <a:p>
            <a:pPr>
              <a:tabLst>
                <a:tab pos="457200" algn="l"/>
              </a:tabLst>
              <a:defRPr/>
            </a:pPr>
            <a:endParaRPr lang="en-US" b="1" dirty="0">
              <a:solidFill>
                <a:schemeClr val="bg2">
                  <a:lumMod val="25000"/>
                </a:schemeClr>
              </a:solidFill>
            </a:endParaRPr>
          </a:p>
          <a:p>
            <a:pPr>
              <a:tabLst>
                <a:tab pos="457200" algn="l"/>
              </a:tabLst>
              <a:defRPr/>
            </a:pPr>
            <a:endParaRPr lang="en-US" b="1" dirty="0">
              <a:solidFill>
                <a:schemeClr val="bg2">
                  <a:lumMod val="25000"/>
                </a:schemeClr>
              </a:solidFill>
            </a:endParaRPr>
          </a:p>
          <a:p>
            <a:pPr>
              <a:tabLst>
                <a:tab pos="457200" algn="l"/>
              </a:tabLst>
              <a:defRPr/>
            </a:pPr>
            <a:r>
              <a:rPr lang="en-US" b="1" dirty="0">
                <a:solidFill>
                  <a:schemeClr val="bg2">
                    <a:lumMod val="25000"/>
                  </a:schemeClr>
                </a:solidFill>
              </a:rPr>
              <a:t>You are also urged to encourage your employees to have their annual Health “wellness” and Dental “preventative” checkups in addition to annual immunizations (flu, pneumonia, shingles). These visits are at no charge to the member based on the provisions listed in the plan document found on the website (</a:t>
            </a:r>
            <a:r>
              <a:rPr lang="en-US" b="1" i="1" u="sng" dirty="0">
                <a:solidFill>
                  <a:schemeClr val="bg2">
                    <a:lumMod val="25000"/>
                  </a:schemeClr>
                </a:solidFill>
              </a:rPr>
              <a:t>www.louisianaassessors.org</a:t>
            </a:r>
            <a:r>
              <a:rPr lang="en-US" b="1" dirty="0">
                <a:solidFill>
                  <a:schemeClr val="bg2">
                    <a:lumMod val="25000"/>
                  </a:schemeClr>
                </a:solidFill>
              </a:rPr>
              <a:t>). </a:t>
            </a:r>
          </a:p>
          <a:p>
            <a:pPr>
              <a:tabLst>
                <a:tab pos="457200" algn="l"/>
              </a:tabLst>
              <a:defRPr/>
            </a:pPr>
            <a:endParaRPr lang="en-US" b="1" dirty="0">
              <a:solidFill>
                <a:schemeClr val="bg2">
                  <a:lumMod val="25000"/>
                </a:schemeClr>
              </a:solidFill>
            </a:endParaRPr>
          </a:p>
          <a:p>
            <a:pPr>
              <a:tabLst>
                <a:tab pos="457200" algn="l"/>
              </a:tabLst>
              <a:defRPr/>
            </a:pPr>
            <a:endParaRPr lang="en-US" b="1" dirty="0">
              <a:solidFill>
                <a:schemeClr val="bg2">
                  <a:lumMod val="25000"/>
                </a:schemeClr>
              </a:solidFill>
            </a:endParaRPr>
          </a:p>
          <a:p>
            <a:pPr>
              <a:tabLst>
                <a:tab pos="457200" algn="l"/>
              </a:tabLst>
              <a:defRPr/>
            </a:pPr>
            <a:r>
              <a:rPr lang="en-US" b="1" dirty="0">
                <a:solidFill>
                  <a:schemeClr val="bg2">
                    <a:lumMod val="25000"/>
                  </a:schemeClr>
                </a:solidFill>
              </a:rPr>
              <a:t>Members of the Medical plan can call the provider or 888-816-3096 Member Service number on their id card to verify in-network providers. Members can also go to </a:t>
            </a:r>
            <a:r>
              <a:rPr lang="en-US" b="1" i="1" dirty="0">
                <a:solidFill>
                  <a:schemeClr val="accent2">
                    <a:lumMod val="75000"/>
                  </a:schemeClr>
                </a:solidFill>
              </a:rPr>
              <a:t>cigna.com </a:t>
            </a:r>
            <a:r>
              <a:rPr lang="en-US" b="1" dirty="0">
                <a:solidFill>
                  <a:schemeClr val="bg2">
                    <a:lumMod val="25000"/>
                  </a:schemeClr>
                </a:solidFill>
              </a:rPr>
              <a:t>under the “Find a Doctor” tab to find a provider in the area.</a:t>
            </a:r>
          </a:p>
        </p:txBody>
      </p:sp>
      <p:pic>
        <p:nvPicPr>
          <p:cNvPr id="8" name="Graphic 7" descr="Group">
            <a:extLst>
              <a:ext uri="{FF2B5EF4-FFF2-40B4-BE49-F238E27FC236}">
                <a16:creationId xmlns:a16="http://schemas.microsoft.com/office/drawing/2014/main" id="{E515D8D3-5E7F-4059-924A-546DB10D8C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0" y="1981200"/>
            <a:ext cx="914400" cy="914400"/>
          </a:xfrm>
          <a:prstGeom prst="rect">
            <a:avLst/>
          </a:prstGeom>
        </p:spPr>
      </p:pic>
      <p:pic>
        <p:nvPicPr>
          <p:cNvPr id="16" name="Graphic 15" descr="Stethoscope">
            <a:extLst>
              <a:ext uri="{FF2B5EF4-FFF2-40B4-BE49-F238E27FC236}">
                <a16:creationId xmlns:a16="http://schemas.microsoft.com/office/drawing/2014/main" id="{35C2BC4F-6AF2-4588-A0F5-A58ED1D1B5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4900" y="5603039"/>
            <a:ext cx="631054" cy="685800"/>
          </a:xfrm>
          <a:prstGeom prst="rect">
            <a:avLst/>
          </a:prstGeom>
        </p:spPr>
      </p:pic>
      <p:pic>
        <p:nvPicPr>
          <p:cNvPr id="2050" name="Picture 2" descr="Hugging Face on Google Android 8.1">
            <a:extLst>
              <a:ext uri="{FF2B5EF4-FFF2-40B4-BE49-F238E27FC236}">
                <a16:creationId xmlns:a16="http://schemas.microsoft.com/office/drawing/2014/main" id="{5BCC76AF-75CE-42DD-AD4B-81B258E3C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5603039"/>
            <a:ext cx="1143000" cy="914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873C-2077-F1B8-F210-61E291C55666}"/>
              </a:ext>
            </a:extLst>
          </p:cNvPr>
          <p:cNvSpPr>
            <a:spLocks noGrp="1"/>
          </p:cNvSpPr>
          <p:nvPr>
            <p:ph type="title"/>
          </p:nvPr>
        </p:nvSpPr>
        <p:spPr>
          <a:xfrm>
            <a:off x="1252188" y="1219200"/>
            <a:ext cx="8429693" cy="951464"/>
          </a:xfrm>
        </p:spPr>
        <p:txBody>
          <a:bodyPr>
            <a:normAutofit fontScale="90000"/>
          </a:bodyPr>
          <a:lstStyle/>
          <a:p>
            <a:br>
              <a:rPr lang="en-US" dirty="0"/>
            </a:br>
            <a:r>
              <a:rPr lang="en-US" sz="1600" dirty="0"/>
              <a:t>Other Medical Services available include</a:t>
            </a:r>
            <a:r>
              <a:rPr lang="en-US" sz="1800" dirty="0"/>
              <a:t>:</a:t>
            </a:r>
            <a:br>
              <a:rPr lang="en-US" dirty="0"/>
            </a:br>
            <a:r>
              <a:rPr lang="en-US" dirty="0"/>
              <a:t>Disease Management Program</a:t>
            </a:r>
          </a:p>
        </p:txBody>
      </p:sp>
      <p:sp>
        <p:nvSpPr>
          <p:cNvPr id="3" name="Content Placeholder 2">
            <a:extLst>
              <a:ext uri="{FF2B5EF4-FFF2-40B4-BE49-F238E27FC236}">
                <a16:creationId xmlns:a16="http://schemas.microsoft.com/office/drawing/2014/main" id="{D15F9CAB-E32F-FD11-3939-8F0DC71463C9}"/>
              </a:ext>
            </a:extLst>
          </p:cNvPr>
          <p:cNvSpPr>
            <a:spLocks noGrp="1"/>
          </p:cNvSpPr>
          <p:nvPr>
            <p:ph idx="1"/>
          </p:nvPr>
        </p:nvSpPr>
        <p:spPr/>
        <p:txBody>
          <a:bodyPr>
            <a:normAutofit/>
          </a:bodyPr>
          <a:lstStyle/>
          <a:p>
            <a:r>
              <a:rPr lang="en-US" sz="1800" b="0" i="0" u="none" strike="noStrike" baseline="0" dirty="0">
                <a:solidFill>
                  <a:srgbClr val="000000"/>
                </a:solidFill>
                <a:latin typeface="Humanst521 BT"/>
              </a:rPr>
              <a:t> </a:t>
            </a:r>
            <a:r>
              <a:rPr lang="en-US" sz="1800" b="1" i="0" u="none" strike="noStrike" baseline="0" dirty="0">
                <a:solidFill>
                  <a:srgbClr val="4C4C4E"/>
                </a:solidFill>
                <a:latin typeface="Humanst521 BT"/>
              </a:rPr>
              <a:t>What Is Disease Management? </a:t>
            </a:r>
            <a:r>
              <a:rPr lang="en-US" sz="1800" b="0" i="0" u="none" strike="noStrike" baseline="0" dirty="0">
                <a:solidFill>
                  <a:srgbClr val="4C4C4E"/>
                </a:solidFill>
                <a:latin typeface="Humanst521 BT"/>
              </a:rPr>
              <a:t>Disease Management is a program designed to assist those suffering from chronic conditions such as asthma, depression, diabetes, congestive heart failure, coronary artery disease and/or chronic obstructive pulmonary disease (COPD). The program is provided by your employer and is administered by The Health Plan.</a:t>
            </a:r>
          </a:p>
          <a:p>
            <a:r>
              <a:rPr lang="en-US" sz="1800" dirty="0">
                <a:solidFill>
                  <a:srgbClr val="4C4C4E"/>
                </a:solidFill>
                <a:latin typeface="Humanst521 BT"/>
              </a:rPr>
              <a:t>The goal of the program is to improve your health and quality of life while managing healthcare expenses.</a:t>
            </a:r>
          </a:p>
          <a:p>
            <a:r>
              <a:rPr lang="en-US" sz="1800" dirty="0">
                <a:solidFill>
                  <a:srgbClr val="4C4C4E"/>
                </a:solidFill>
                <a:latin typeface="Humanst521 BT"/>
              </a:rPr>
              <a:t>It’s free! This valuable benefit is a part of your healthcare plan at no cost to you.</a:t>
            </a:r>
          </a:p>
          <a:p>
            <a:r>
              <a:rPr lang="en-US" sz="1800" dirty="0">
                <a:solidFill>
                  <a:srgbClr val="4C4C4E"/>
                </a:solidFill>
                <a:latin typeface="Humanst521 BT"/>
              </a:rPr>
              <a:t>To contact and enroll: Call Disease Management at </a:t>
            </a:r>
            <a:r>
              <a:rPr lang="en-US" sz="1800" b="1" dirty="0">
                <a:solidFill>
                  <a:srgbClr val="4C4C4E"/>
                </a:solidFill>
                <a:latin typeface="Humanst521 BT"/>
              </a:rPr>
              <a:t>800-624-6961 </a:t>
            </a:r>
            <a:r>
              <a:rPr lang="en-US" sz="1800" dirty="0" err="1">
                <a:solidFill>
                  <a:srgbClr val="4C4C4E"/>
                </a:solidFill>
                <a:latin typeface="Humanst521 BT"/>
              </a:rPr>
              <a:t>ext</a:t>
            </a:r>
            <a:r>
              <a:rPr lang="en-US" sz="1800" dirty="0">
                <a:solidFill>
                  <a:srgbClr val="4C4C4E"/>
                </a:solidFill>
                <a:latin typeface="Humanst521 BT"/>
              </a:rPr>
              <a:t> 6239</a:t>
            </a:r>
          </a:p>
          <a:p>
            <a:r>
              <a:rPr lang="en-US" sz="1800" dirty="0">
                <a:solidFill>
                  <a:srgbClr val="4C4C4E"/>
                </a:solidFill>
                <a:latin typeface="Humanst521 BT"/>
              </a:rPr>
              <a:t>The Disease Management program does not replace your doctor., it reinforces the treatment plan established by your doctor.</a:t>
            </a:r>
            <a:endParaRPr lang="en-US" dirty="0"/>
          </a:p>
        </p:txBody>
      </p:sp>
    </p:spTree>
    <p:extLst>
      <p:ext uri="{BB962C8B-B14F-4D97-AF65-F5344CB8AC3E}">
        <p14:creationId xmlns:p14="http://schemas.microsoft.com/office/powerpoint/2010/main" val="97216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420C-F758-87AE-97E7-30DA3D081344}"/>
              </a:ext>
            </a:extLst>
          </p:cNvPr>
          <p:cNvSpPr>
            <a:spLocks noGrp="1"/>
          </p:cNvSpPr>
          <p:nvPr>
            <p:ph type="title"/>
          </p:nvPr>
        </p:nvSpPr>
        <p:spPr/>
        <p:txBody>
          <a:bodyPr/>
          <a:lstStyle/>
          <a:p>
            <a:r>
              <a:rPr lang="en-US" dirty="0"/>
              <a:t>Annual </a:t>
            </a:r>
            <a:r>
              <a:rPr lang="en-US" dirty="0" err="1"/>
              <a:t>Blooddraw</a:t>
            </a:r>
            <a:endParaRPr lang="en-US" dirty="0"/>
          </a:p>
        </p:txBody>
      </p:sp>
      <p:sp>
        <p:nvSpPr>
          <p:cNvPr id="3" name="Content Placeholder 2">
            <a:extLst>
              <a:ext uri="{FF2B5EF4-FFF2-40B4-BE49-F238E27FC236}">
                <a16:creationId xmlns:a16="http://schemas.microsoft.com/office/drawing/2014/main" id="{4FB6EA89-9F80-A8B8-28EB-6CCEA6945D21}"/>
              </a:ext>
            </a:extLst>
          </p:cNvPr>
          <p:cNvSpPr>
            <a:spLocks noGrp="1"/>
          </p:cNvSpPr>
          <p:nvPr>
            <p:ph idx="1"/>
          </p:nvPr>
        </p:nvSpPr>
        <p:spPr/>
        <p:txBody>
          <a:bodyPr>
            <a:normAutofit lnSpcReduction="10000"/>
          </a:bodyPr>
          <a:lstStyle/>
          <a:p>
            <a:r>
              <a:rPr lang="en-US" dirty="0"/>
              <a:t>Current Vendor - </a:t>
            </a:r>
            <a:r>
              <a:rPr lang="en-US" b="1" dirty="0"/>
              <a:t>Empower Health Services</a:t>
            </a:r>
          </a:p>
          <a:p>
            <a:r>
              <a:rPr lang="en-US" dirty="0"/>
              <a:t>Early detection of illness is key to staying healthy. Participating in a screening allows you to identify potential health risks or diseases and better understand your overall wellness.</a:t>
            </a:r>
          </a:p>
          <a:p>
            <a:r>
              <a:rPr lang="en-US" dirty="0"/>
              <a:t>The program is presently available from January 1 to the end of April of each year.</a:t>
            </a:r>
          </a:p>
          <a:p>
            <a:r>
              <a:rPr lang="en-US" dirty="0"/>
              <a:t>Information is sent out by January 1 to all parishes and is also available on our website.</a:t>
            </a:r>
          </a:p>
        </p:txBody>
      </p:sp>
    </p:spTree>
    <p:extLst>
      <p:ext uri="{BB962C8B-B14F-4D97-AF65-F5344CB8AC3E}">
        <p14:creationId xmlns:p14="http://schemas.microsoft.com/office/powerpoint/2010/main" val="339076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553A-D194-6810-6EEC-DD70659DA1D2}"/>
              </a:ext>
            </a:extLst>
          </p:cNvPr>
          <p:cNvSpPr>
            <a:spLocks noGrp="1"/>
          </p:cNvSpPr>
          <p:nvPr>
            <p:ph type="title"/>
          </p:nvPr>
        </p:nvSpPr>
        <p:spPr/>
        <p:txBody>
          <a:bodyPr>
            <a:normAutofit/>
          </a:bodyPr>
          <a:lstStyle/>
          <a:p>
            <a:r>
              <a:rPr lang="en-US" sz="4400" dirty="0"/>
              <a:t>Member’s ID Cards</a:t>
            </a:r>
          </a:p>
        </p:txBody>
      </p:sp>
      <p:pic>
        <p:nvPicPr>
          <p:cNvPr id="7" name="Content Placeholder 6">
            <a:extLst>
              <a:ext uri="{FF2B5EF4-FFF2-40B4-BE49-F238E27FC236}">
                <a16:creationId xmlns:a16="http://schemas.microsoft.com/office/drawing/2014/main" id="{461434D5-60D1-07ED-E171-8FAEA2284C61}"/>
              </a:ext>
            </a:extLst>
          </p:cNvPr>
          <p:cNvPicPr>
            <a:picLocks noGrp="1" noChangeAspect="1"/>
          </p:cNvPicPr>
          <p:nvPr>
            <p:ph sz="quarter" idx="14"/>
          </p:nvPr>
        </p:nvPicPr>
        <p:blipFill rotWithShape="1">
          <a:blip r:embed="rId2"/>
          <a:srcRect l="6731" t="14623" r="47276" b="4944"/>
          <a:stretch/>
        </p:blipFill>
        <p:spPr bwMode="auto">
          <a:xfrm>
            <a:off x="5573713" y="2590801"/>
            <a:ext cx="4103687" cy="2570153"/>
          </a:xfrm>
          <a:prstGeom prst="rect">
            <a:avLst/>
          </a:prstGeom>
          <a:ln>
            <a:noFill/>
          </a:ln>
          <a:extLst>
            <a:ext uri="{53640926-AAD7-44D8-BBD7-CCE9431645EC}">
              <a14:shadowObscured xmlns:a14="http://schemas.microsoft.com/office/drawing/2010/main"/>
            </a:ext>
          </a:extLst>
        </p:spPr>
      </p:pic>
      <p:pic>
        <p:nvPicPr>
          <p:cNvPr id="8" name="Content Placeholder 7">
            <a:extLst>
              <a:ext uri="{FF2B5EF4-FFF2-40B4-BE49-F238E27FC236}">
                <a16:creationId xmlns:a16="http://schemas.microsoft.com/office/drawing/2014/main" id="{B3ADD498-A143-F7F5-B431-EB5BE7298C42}"/>
              </a:ext>
            </a:extLst>
          </p:cNvPr>
          <p:cNvPicPr>
            <a:picLocks noGrp="1" noChangeAspect="1"/>
          </p:cNvPicPr>
          <p:nvPr>
            <p:ph sz="quarter" idx="13"/>
          </p:nvPr>
        </p:nvPicPr>
        <p:blipFill rotWithShape="1">
          <a:blip r:embed="rId3"/>
          <a:srcRect t="10968" r="52564" b="6510"/>
          <a:stretch/>
        </p:blipFill>
        <p:spPr bwMode="auto">
          <a:xfrm>
            <a:off x="1250950" y="2590801"/>
            <a:ext cx="4103688" cy="2564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527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692458"/>
            <a:ext cx="9052560" cy="6878806"/>
          </a:xfrm>
          <a:prstGeom prst="rect">
            <a:avLst/>
          </a:prstGeom>
          <a:noFill/>
        </p:spPr>
        <p:txBody>
          <a:bodyPr wrap="square" rtlCol="0">
            <a:spAutoFit/>
          </a:bodyPr>
          <a:lstStyle/>
          <a:p>
            <a:pPr lvl="1">
              <a:buFont typeface="Wingdings" pitchFamily="2" charset="2"/>
              <a:buChar char="ü"/>
            </a:pPr>
            <a:endParaRPr lang="en-US" sz="1400" dirty="0">
              <a:solidFill>
                <a:srgbClr val="0070C0"/>
              </a:solidFill>
              <a:latin typeface="Garamond" pitchFamily="18" charset="0"/>
            </a:endParaRPr>
          </a:p>
          <a:p>
            <a:pPr>
              <a:tabLst>
                <a:tab pos="457200" algn="l"/>
              </a:tabLst>
              <a:defRPr/>
            </a:pPr>
            <a:r>
              <a:rPr lang="en-US" sz="1500" b="1" dirty="0">
                <a:solidFill>
                  <a:schemeClr val="bg2">
                    <a:lumMod val="25000"/>
                  </a:schemeClr>
                </a:solidFill>
              </a:rPr>
              <a:t>	</a:t>
            </a:r>
          </a:p>
          <a:p>
            <a:pPr>
              <a:tabLst>
                <a:tab pos="457200" algn="l"/>
              </a:tabLst>
              <a:defRPr/>
            </a:pPr>
            <a:r>
              <a:rPr lang="en-US" sz="1500" b="1" dirty="0">
                <a:solidFill>
                  <a:schemeClr val="bg2">
                    <a:lumMod val="25000"/>
                  </a:schemeClr>
                </a:solidFill>
              </a:rPr>
              <a:t>	The LAA Employee Benefits Plan Document is available for viewing on the LAA </a:t>
            </a:r>
          </a:p>
          <a:p>
            <a:pPr>
              <a:tabLst>
                <a:tab pos="457200" algn="l"/>
              </a:tabLst>
              <a:defRPr/>
            </a:pPr>
            <a:r>
              <a:rPr lang="en-US" sz="1500" b="1" dirty="0">
                <a:solidFill>
                  <a:schemeClr val="bg2">
                    <a:lumMod val="25000"/>
                  </a:schemeClr>
                </a:solidFill>
              </a:rPr>
              <a:t>	website (</a:t>
            </a:r>
            <a:r>
              <a:rPr lang="en-US" sz="1500" b="1" i="1" dirty="0">
                <a:solidFill>
                  <a:schemeClr val="bg2">
                    <a:lumMod val="25000"/>
                  </a:schemeClr>
                </a:solidFill>
              </a:rPr>
              <a:t>www.louisianaassessors.org</a:t>
            </a:r>
            <a:r>
              <a:rPr lang="en-US" sz="1500" b="1" dirty="0">
                <a:solidFill>
                  <a:schemeClr val="bg2">
                    <a:lumMod val="25000"/>
                  </a:schemeClr>
                </a:solidFill>
              </a:rPr>
              <a:t>) under the Insurance tab. All forms below can also 	be accessed on the website. These forms can be used to change address, add/terminate  	dependents, name change, etc.</a:t>
            </a:r>
          </a:p>
          <a:p>
            <a:pPr algn="ctr">
              <a:tabLst>
                <a:tab pos="457200" algn="l"/>
              </a:tabLst>
              <a:defRPr/>
            </a:pPr>
            <a:r>
              <a:rPr lang="en-US" sz="1600" b="1" dirty="0">
                <a:solidFill>
                  <a:srgbClr val="5F3817"/>
                </a:solidFill>
              </a:rPr>
              <a:t>Forms on Website</a:t>
            </a:r>
            <a:r>
              <a:rPr lang="en-US" sz="2000" b="1" dirty="0">
                <a:solidFill>
                  <a:srgbClr val="5F3817"/>
                </a:solidFill>
              </a:rPr>
              <a:t>                            </a:t>
            </a:r>
            <a:endParaRPr lang="en-US" sz="1400" b="1" dirty="0">
              <a:solidFill>
                <a:schemeClr val="bg2">
                  <a:lumMod val="25000"/>
                </a:schemeClr>
              </a:solidFill>
            </a:endParaRPr>
          </a:p>
          <a:p>
            <a:pPr algn="ctr">
              <a:tabLst>
                <a:tab pos="457200" algn="l"/>
              </a:tabLst>
              <a:defRPr/>
            </a:pPr>
            <a:endParaRPr lang="en-US" b="1" dirty="0">
              <a:solidFill>
                <a:schemeClr val="bg2">
                  <a:lumMod val="25000"/>
                </a:schemeClr>
              </a:solidFill>
            </a:endParaRPr>
          </a:p>
          <a:p>
            <a:pPr marL="285750" indent="-285750">
              <a:buFont typeface="Wingdings" pitchFamily="2" charset="2"/>
              <a:buChar char="Ø"/>
              <a:tabLst>
                <a:tab pos="457200" algn="l"/>
              </a:tabLst>
              <a:defRPr/>
            </a:pPr>
            <a:r>
              <a:rPr lang="en-US" b="1" i="1" dirty="0">
                <a:solidFill>
                  <a:schemeClr val="bg2">
                    <a:lumMod val="25000"/>
                  </a:schemeClr>
                </a:solidFill>
              </a:rPr>
              <a:t>THE HEALTH PLAN </a:t>
            </a:r>
            <a:r>
              <a:rPr lang="en-US" b="1" dirty="0">
                <a:solidFill>
                  <a:schemeClr val="bg2">
                    <a:lumMod val="25000"/>
                  </a:schemeClr>
                </a:solidFill>
              </a:rPr>
              <a:t>Enrollment/Change Form (Medical and Dental)</a:t>
            </a:r>
          </a:p>
          <a:p>
            <a:pPr>
              <a:tabLst>
                <a:tab pos="457200" algn="l"/>
              </a:tabLst>
              <a:defRPr/>
            </a:pPr>
            <a:r>
              <a:rPr lang="en-US" sz="1400" dirty="0">
                <a:solidFill>
                  <a:schemeClr val="bg2">
                    <a:lumMod val="25000"/>
                  </a:schemeClr>
                </a:solidFill>
              </a:rPr>
              <a:t>	To enroll in the health/dental plan for member and dependent(s) and to make 	any changes to 	current health/dental plan.</a:t>
            </a:r>
          </a:p>
          <a:p>
            <a:pPr lvl="2">
              <a:buFont typeface="Wingdings" pitchFamily="2" charset="2"/>
              <a:buNone/>
              <a:tabLst>
                <a:tab pos="457200" algn="l"/>
              </a:tabLst>
              <a:defRPr/>
            </a:pPr>
            <a:endParaRPr lang="en-US" sz="1400" dirty="0">
              <a:solidFill>
                <a:schemeClr val="bg2">
                  <a:lumMod val="25000"/>
                </a:schemeClr>
              </a:solidFill>
            </a:endParaRPr>
          </a:p>
          <a:p>
            <a:pPr marL="285750" indent="-285750">
              <a:buFont typeface="Wingdings" pitchFamily="2" charset="2"/>
              <a:buChar char="Ø"/>
              <a:tabLst>
                <a:tab pos="457200" algn="l"/>
              </a:tabLst>
              <a:defRPr/>
            </a:pPr>
            <a:r>
              <a:rPr lang="en-US" b="1" dirty="0">
                <a:solidFill>
                  <a:schemeClr val="bg2">
                    <a:lumMod val="25000"/>
                  </a:schemeClr>
                </a:solidFill>
              </a:rPr>
              <a:t>Guardian Enrollment Form (Life &amp; AD&amp;D Enrollment)</a:t>
            </a:r>
          </a:p>
          <a:p>
            <a:pPr>
              <a:buFont typeface="Wingdings" pitchFamily="2" charset="2"/>
              <a:buNone/>
              <a:tabLst>
                <a:tab pos="457200" algn="l"/>
              </a:tabLst>
              <a:defRPr/>
            </a:pPr>
            <a:r>
              <a:rPr lang="en-US" sz="1400" dirty="0">
                <a:solidFill>
                  <a:schemeClr val="bg2">
                    <a:lumMod val="25000"/>
                  </a:schemeClr>
                </a:solidFill>
              </a:rPr>
              <a:t>	To enroll in Life &amp; AD&amp;D plan (can be offered even though new hire may decline health/dental 	benefits) and make any changes. The  Life &amp; AD&amp;D Handbooks are available on LAA 	website.</a:t>
            </a:r>
          </a:p>
          <a:p>
            <a:pPr lvl="2">
              <a:buFont typeface="Wingdings" pitchFamily="2" charset="2"/>
              <a:buNone/>
              <a:tabLst>
                <a:tab pos="457200" algn="l"/>
              </a:tabLst>
              <a:defRPr/>
            </a:pPr>
            <a:endParaRPr lang="en-US" sz="1400" dirty="0">
              <a:solidFill>
                <a:schemeClr val="bg2">
                  <a:lumMod val="25000"/>
                </a:schemeClr>
              </a:solidFill>
            </a:endParaRPr>
          </a:p>
          <a:p>
            <a:pPr marL="285750" indent="-285750">
              <a:buFont typeface="Wingdings" panose="05000000000000000000" pitchFamily="2" charset="2"/>
              <a:buChar char="Ø"/>
              <a:tabLst>
                <a:tab pos="457200" algn="l"/>
              </a:tabLst>
              <a:defRPr/>
            </a:pPr>
            <a:r>
              <a:rPr lang="en-US" b="1" dirty="0">
                <a:solidFill>
                  <a:schemeClr val="bg2">
                    <a:lumMod val="25000"/>
                  </a:schemeClr>
                </a:solidFill>
              </a:rPr>
              <a:t>Guardian Enrollment Form (Vision)</a:t>
            </a:r>
          </a:p>
          <a:p>
            <a:pPr>
              <a:buFont typeface="Wingdings" pitchFamily="2" charset="2"/>
              <a:buNone/>
              <a:tabLst>
                <a:tab pos="457200" algn="l"/>
              </a:tabLst>
              <a:defRPr/>
            </a:pPr>
            <a:r>
              <a:rPr lang="en-US" sz="1400" dirty="0">
                <a:solidFill>
                  <a:schemeClr val="bg2">
                    <a:lumMod val="25000"/>
                  </a:schemeClr>
                </a:solidFill>
              </a:rPr>
              <a:t>	To enroll and make any changes in the vision plan</a:t>
            </a:r>
          </a:p>
          <a:p>
            <a:pPr>
              <a:buFont typeface="Wingdings" pitchFamily="2" charset="2"/>
              <a:buNone/>
              <a:tabLst>
                <a:tab pos="457200" algn="l"/>
              </a:tabLst>
              <a:defRPr/>
            </a:pPr>
            <a:endParaRPr lang="en-US" sz="1400" dirty="0">
              <a:solidFill>
                <a:schemeClr val="bg2">
                  <a:lumMod val="25000"/>
                </a:schemeClr>
              </a:solidFill>
            </a:endParaRPr>
          </a:p>
          <a:p>
            <a:pPr marL="285750" indent="-285750">
              <a:buFont typeface="Wingdings" panose="05000000000000000000" pitchFamily="2" charset="2"/>
              <a:buChar char="Ø"/>
              <a:tabLst>
                <a:tab pos="457200" algn="l"/>
              </a:tabLst>
              <a:defRPr/>
            </a:pPr>
            <a:r>
              <a:rPr lang="en-US" b="1" dirty="0">
                <a:solidFill>
                  <a:schemeClr val="bg2">
                    <a:lumMod val="25000"/>
                  </a:schemeClr>
                </a:solidFill>
              </a:rPr>
              <a:t>Working Spouse Verification Form</a:t>
            </a:r>
          </a:p>
          <a:p>
            <a:pPr>
              <a:tabLst>
                <a:tab pos="457200" algn="l"/>
              </a:tabLst>
              <a:defRPr/>
            </a:pPr>
            <a:r>
              <a:rPr lang="en-US" sz="1400" b="1" dirty="0">
                <a:solidFill>
                  <a:schemeClr val="bg2">
                    <a:lumMod val="25000"/>
                  </a:schemeClr>
                </a:solidFill>
              </a:rPr>
              <a:t>       </a:t>
            </a:r>
            <a:r>
              <a:rPr lang="en-US" sz="1400" dirty="0">
                <a:solidFill>
                  <a:schemeClr val="bg2">
                    <a:lumMod val="25000"/>
                  </a:schemeClr>
                </a:solidFill>
              </a:rPr>
              <a:t>  These forms are emailed to all offices annually. The forms must be completed by members with     	spouses on the Insurance Plan. The form can also be found on the website.  </a:t>
            </a:r>
            <a:r>
              <a:rPr lang="en-US" sz="1400" b="1" dirty="0">
                <a:solidFill>
                  <a:schemeClr val="bg2">
                    <a:lumMod val="25000"/>
                  </a:schemeClr>
                </a:solidFill>
              </a:rPr>
              <a:t>Please fax </a:t>
            </a:r>
            <a:r>
              <a:rPr lang="en-US" sz="1400" dirty="0">
                <a:solidFill>
                  <a:schemeClr val="bg2">
                    <a:lumMod val="25000"/>
                  </a:schemeClr>
                </a:solidFill>
              </a:rPr>
              <a:t>to the 	number on the form.</a:t>
            </a:r>
          </a:p>
          <a:p>
            <a:endParaRPr lang="en-US" sz="1400" dirty="0">
              <a:solidFill>
                <a:srgbClr val="0070C0"/>
              </a:solidFill>
              <a:latin typeface="Garamond" pitchFamily="18" charset="0"/>
            </a:endParaRPr>
          </a:p>
          <a:p>
            <a:endParaRPr lang="en-US" sz="1400" dirty="0">
              <a:solidFill>
                <a:srgbClr val="0070C0"/>
              </a:solidFill>
              <a:latin typeface="Garamond" pitchFamily="18" charset="0"/>
            </a:endParaRPr>
          </a:p>
          <a:p>
            <a:pPr algn="ctr"/>
            <a:endParaRPr lang="en-US" sz="1400" dirty="0">
              <a:solidFill>
                <a:srgbClr val="0070C0"/>
              </a:solidFill>
              <a:latin typeface="Garamond" pitchFamily="18" charset="0"/>
            </a:endParaRPr>
          </a:p>
          <a:p>
            <a:endParaRPr lang="en-US" sz="1400" dirty="0">
              <a:solidFill>
                <a:srgbClr val="0070C0"/>
              </a:solidFill>
              <a:latin typeface="Garamond" pitchFamily="18" charset="0"/>
            </a:endParaRPr>
          </a:p>
          <a:p>
            <a:pPr algn="ctr"/>
            <a:endParaRPr lang="en-US" dirty="0">
              <a:solidFill>
                <a:srgbClr val="0070C0"/>
              </a:solidFill>
              <a:latin typeface="Garamond" pitchFamily="18" charset="0"/>
            </a:endParaRPr>
          </a:p>
        </p:txBody>
      </p:sp>
      <p:pic>
        <p:nvPicPr>
          <p:cNvPr id="5" name="Graphic 4" descr="Document">
            <a:extLst>
              <a:ext uri="{FF2B5EF4-FFF2-40B4-BE49-F238E27FC236}">
                <a16:creationId xmlns:a16="http://schemas.microsoft.com/office/drawing/2014/main" id="{AE12B45D-D1AE-4279-97AB-917E527C0A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8800" y="692458"/>
            <a:ext cx="762000" cy="838200"/>
          </a:xfrm>
          <a:prstGeom prst="rect">
            <a:avLst/>
          </a:prstGeom>
        </p:spPr>
      </p:pic>
      <p:pic>
        <p:nvPicPr>
          <p:cNvPr id="6" name="Picture 2" descr="Thinking Face on Apple iOS 11.2">
            <a:extLst>
              <a:ext uri="{FF2B5EF4-FFF2-40B4-BE49-F238E27FC236}">
                <a16:creationId xmlns:a16="http://schemas.microsoft.com/office/drawing/2014/main" id="{3C436E4C-5EE6-4CD2-83F0-D46B7121A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 y="692458"/>
            <a:ext cx="762000" cy="557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19200"/>
            <a:ext cx="9875520" cy="369332"/>
          </a:xfrm>
          <a:prstGeom prst="rect">
            <a:avLst/>
          </a:prstGeom>
          <a:noFill/>
        </p:spPr>
        <p:txBody>
          <a:bodyPr wrap="square" rtlCol="0">
            <a:spAutoFit/>
          </a:bodyPr>
          <a:lstStyle/>
          <a:p>
            <a:endParaRPr lang="en-US" dirty="0"/>
          </a:p>
        </p:txBody>
      </p:sp>
      <p:sp>
        <p:nvSpPr>
          <p:cNvPr id="4" name="TextBox 3"/>
          <p:cNvSpPr txBox="1"/>
          <p:nvPr/>
        </p:nvSpPr>
        <p:spPr>
          <a:xfrm>
            <a:off x="1005840" y="1219200"/>
            <a:ext cx="8869680" cy="4124206"/>
          </a:xfrm>
          <a:prstGeom prst="rect">
            <a:avLst/>
          </a:prstGeom>
          <a:noFill/>
        </p:spPr>
        <p:txBody>
          <a:bodyPr wrap="square" rtlCol="0">
            <a:spAutoFit/>
          </a:bodyPr>
          <a:lstStyle/>
          <a:p>
            <a:endParaRPr lang="en-US" sz="1200" dirty="0">
              <a:solidFill>
                <a:srgbClr val="0070C0"/>
              </a:solidFill>
              <a:latin typeface="Garamond" pitchFamily="18" charset="0"/>
            </a:endParaRPr>
          </a:p>
          <a:p>
            <a:endParaRPr lang="en-US" sz="1200" dirty="0">
              <a:solidFill>
                <a:srgbClr val="0070C0"/>
              </a:solidFill>
              <a:latin typeface="Garamond" pitchFamily="18" charset="0"/>
            </a:endParaRPr>
          </a:p>
          <a:p>
            <a:pPr>
              <a:tabLst>
                <a:tab pos="457200" algn="l"/>
              </a:tabLst>
              <a:defRPr/>
            </a:pPr>
            <a:r>
              <a:rPr lang="en-US" sz="2000" b="1" dirty="0">
                <a:solidFill>
                  <a:schemeClr val="bg2">
                    <a:lumMod val="25000"/>
                  </a:schemeClr>
                </a:solidFill>
              </a:rPr>
              <a:t>Monthly Premiums Payment Method</a:t>
            </a:r>
          </a:p>
          <a:p>
            <a:pPr>
              <a:tabLst>
                <a:tab pos="457200" algn="l"/>
              </a:tabLst>
              <a:defRPr/>
            </a:pPr>
            <a:endParaRPr lang="en-US" sz="2000" b="1" dirty="0">
              <a:solidFill>
                <a:schemeClr val="bg2">
                  <a:lumMod val="25000"/>
                </a:schemeClr>
              </a:solidFill>
            </a:endParaRPr>
          </a:p>
          <a:p>
            <a:pPr>
              <a:tabLst>
                <a:tab pos="457200" algn="l"/>
              </a:tabLst>
              <a:defRPr/>
            </a:pPr>
            <a:endParaRPr lang="en-US" sz="1400" dirty="0">
              <a:solidFill>
                <a:schemeClr val="bg2">
                  <a:lumMod val="25000"/>
                </a:schemeClr>
              </a:solidFill>
            </a:endParaRPr>
          </a:p>
          <a:p>
            <a:pPr>
              <a:buFont typeface="Wingdings" pitchFamily="2" charset="2"/>
              <a:buChar char="Ø"/>
              <a:tabLst>
                <a:tab pos="457200" algn="l"/>
              </a:tabLst>
              <a:defRPr/>
            </a:pPr>
            <a:r>
              <a:rPr lang="en-US" sz="1200" dirty="0">
                <a:solidFill>
                  <a:schemeClr val="bg2">
                    <a:lumMod val="25000"/>
                  </a:schemeClr>
                </a:solidFill>
              </a:rPr>
              <a:t> </a:t>
            </a:r>
            <a:r>
              <a:rPr lang="en-US" sz="1600" b="1" dirty="0">
                <a:solidFill>
                  <a:schemeClr val="bg2">
                    <a:lumMod val="25000"/>
                  </a:schemeClr>
                </a:solidFill>
              </a:rPr>
              <a:t>Automated Clearing House (ACH) </a:t>
            </a:r>
            <a:r>
              <a:rPr lang="en-US" sz="1600" dirty="0">
                <a:solidFill>
                  <a:schemeClr val="bg2">
                    <a:lumMod val="25000"/>
                  </a:schemeClr>
                </a:solidFill>
              </a:rPr>
              <a:t>preferred (no backup documents necessary).</a:t>
            </a:r>
          </a:p>
          <a:p>
            <a:pPr>
              <a:tabLst>
                <a:tab pos="457200" algn="l"/>
              </a:tabLst>
              <a:defRPr/>
            </a:pPr>
            <a:r>
              <a:rPr lang="en-US" sz="1600" dirty="0">
                <a:solidFill>
                  <a:schemeClr val="bg2">
                    <a:lumMod val="25000"/>
                  </a:schemeClr>
                </a:solidFill>
              </a:rPr>
              <a:t>	For instructions on how to set up ACH payments, please contact LAA  office.</a:t>
            </a:r>
          </a:p>
          <a:p>
            <a:pPr>
              <a:tabLst>
                <a:tab pos="457200" algn="l"/>
              </a:tabLst>
              <a:defRPr/>
            </a:pPr>
            <a:endParaRPr lang="en-US" sz="1600" dirty="0">
              <a:solidFill>
                <a:schemeClr val="bg2">
                  <a:lumMod val="25000"/>
                </a:schemeClr>
              </a:solidFill>
            </a:endParaRPr>
          </a:p>
          <a:p>
            <a:pPr>
              <a:buFont typeface="Wingdings" pitchFamily="2" charset="2"/>
              <a:buNone/>
              <a:tabLst>
                <a:tab pos="457200" algn="l"/>
              </a:tabLst>
              <a:defRPr/>
            </a:pPr>
            <a:endParaRPr lang="en-US" sz="1600" dirty="0">
              <a:solidFill>
                <a:schemeClr val="bg2">
                  <a:lumMod val="25000"/>
                </a:schemeClr>
              </a:solidFill>
            </a:endParaRPr>
          </a:p>
          <a:p>
            <a:pPr>
              <a:buFont typeface="Wingdings" pitchFamily="2" charset="2"/>
              <a:buChar char="Ø"/>
              <a:tabLst>
                <a:tab pos="457200" algn="l"/>
              </a:tabLst>
              <a:defRPr/>
            </a:pPr>
            <a:r>
              <a:rPr lang="en-US" sz="1600" dirty="0">
                <a:solidFill>
                  <a:schemeClr val="bg2">
                    <a:lumMod val="25000"/>
                  </a:schemeClr>
                </a:solidFill>
              </a:rPr>
              <a:t> </a:t>
            </a:r>
            <a:r>
              <a:rPr lang="en-US" sz="1600" b="1" dirty="0">
                <a:solidFill>
                  <a:schemeClr val="bg2">
                    <a:lumMod val="25000"/>
                  </a:schemeClr>
                </a:solidFill>
              </a:rPr>
              <a:t>Check</a:t>
            </a:r>
            <a:r>
              <a:rPr lang="en-US" sz="1600" dirty="0">
                <a:solidFill>
                  <a:schemeClr val="bg2">
                    <a:lumMod val="25000"/>
                  </a:schemeClr>
                </a:solidFill>
              </a:rPr>
              <a:t> - for amount invoiced (no backup documents necessary).</a:t>
            </a:r>
          </a:p>
          <a:p>
            <a:pPr>
              <a:buFont typeface="Wingdings" pitchFamily="2" charset="2"/>
              <a:buChar char="Ø"/>
              <a:tabLst>
                <a:tab pos="457200" algn="l"/>
              </a:tabLst>
              <a:defRPr/>
            </a:pPr>
            <a:endParaRPr lang="en-US" sz="1600" dirty="0">
              <a:solidFill>
                <a:schemeClr val="bg2">
                  <a:lumMod val="25000"/>
                </a:schemeClr>
              </a:solidFill>
            </a:endParaRPr>
          </a:p>
          <a:p>
            <a:pPr>
              <a:buFont typeface="Wingdings" pitchFamily="2" charset="2"/>
              <a:buChar char="Ø"/>
              <a:tabLst>
                <a:tab pos="457200" algn="l"/>
              </a:tabLst>
              <a:defRPr/>
            </a:pPr>
            <a:endParaRPr lang="en-US" sz="1600" dirty="0">
              <a:solidFill>
                <a:schemeClr val="bg2">
                  <a:lumMod val="25000"/>
                </a:schemeClr>
              </a:solidFill>
            </a:endParaRPr>
          </a:p>
          <a:p>
            <a:pPr>
              <a:tabLst>
                <a:tab pos="457200" algn="l"/>
              </a:tabLst>
              <a:defRPr/>
            </a:pPr>
            <a:r>
              <a:rPr lang="en-US" sz="1600" dirty="0">
                <a:solidFill>
                  <a:schemeClr val="bg2">
                    <a:lumMod val="25000"/>
                  </a:schemeClr>
                </a:solidFill>
              </a:rPr>
              <a:t>	Invoices are mailed to Assessors’ office by the 20th of the month. Payments are due by the 10th of the following month.</a:t>
            </a:r>
          </a:p>
          <a:p>
            <a:pPr>
              <a:tabLst>
                <a:tab pos="457200" algn="l"/>
              </a:tabLst>
              <a:defRPr/>
            </a:pPr>
            <a:endParaRPr lang="en-US" sz="1400" dirty="0">
              <a:solidFill>
                <a:schemeClr val="bg2">
                  <a:lumMod val="25000"/>
                </a:schemeClr>
              </a:solidFill>
            </a:endParaRPr>
          </a:p>
          <a:p>
            <a:pPr>
              <a:tabLst>
                <a:tab pos="457200" algn="l"/>
              </a:tabLst>
              <a:defRPr/>
            </a:pPr>
            <a:endParaRPr lang="en-US" sz="1200" dirty="0">
              <a:solidFill>
                <a:schemeClr val="bg2">
                  <a:lumMod val="25000"/>
                </a:schemeClr>
              </a:solidFill>
            </a:endParaRPr>
          </a:p>
          <a:p>
            <a:pPr algn="ctr"/>
            <a:endParaRPr lang="en-US" sz="1400" dirty="0">
              <a:solidFill>
                <a:srgbClr val="0070C0"/>
              </a:solidFill>
              <a:latin typeface="Garamond" pitchFamily="18" charset="0"/>
            </a:endParaRPr>
          </a:p>
        </p:txBody>
      </p:sp>
      <p:pic>
        <p:nvPicPr>
          <p:cNvPr id="1026" name="Picture 2" descr="Dollar, Money, Finance, Business, Currency, Pay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879871"/>
            <a:ext cx="1293495" cy="104799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Email">
            <a:extLst>
              <a:ext uri="{FF2B5EF4-FFF2-40B4-BE49-F238E27FC236}">
                <a16:creationId xmlns:a16="http://schemas.microsoft.com/office/drawing/2014/main" id="{16A07833-0A78-42B0-8882-2924A7D296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0" y="5181600"/>
            <a:ext cx="914400" cy="914400"/>
          </a:xfrm>
          <a:prstGeom prst="rect">
            <a:avLst/>
          </a:prstGeom>
        </p:spPr>
      </p:pic>
      <p:pic>
        <p:nvPicPr>
          <p:cNvPr id="3074" name="Picture 2" descr="Hugging Face on emojidex 1.0.34">
            <a:extLst>
              <a:ext uri="{FF2B5EF4-FFF2-40B4-BE49-F238E27FC236}">
                <a16:creationId xmlns:a16="http://schemas.microsoft.com/office/drawing/2014/main" id="{D1FCFC5F-9DD1-4262-97CF-0E419C037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51816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1670</TotalTime>
  <Words>1978</Words>
  <Application>Microsoft Office PowerPoint</Application>
  <PresentationFormat>Custom</PresentationFormat>
  <Paragraphs>249</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Baskerville Old Face</vt:lpstr>
      <vt:lpstr>Bookman Old Style</vt:lpstr>
      <vt:lpstr>Calibri</vt:lpstr>
      <vt:lpstr>Century Gothic</vt:lpstr>
      <vt:lpstr>Garamond</vt:lpstr>
      <vt:lpstr>Humanst521 BT</vt:lpstr>
      <vt:lpstr>Times New Roman</vt:lpstr>
      <vt:lpstr>Wingdings</vt:lpstr>
      <vt:lpstr>Wingdings 2</vt:lpstr>
      <vt:lpstr>Austin</vt:lpstr>
      <vt:lpstr>.</vt:lpstr>
      <vt:lpstr>          Louisiana  Assessors’  Insurance  Fund  </vt:lpstr>
      <vt:lpstr>PowerPoint Presentation</vt:lpstr>
      <vt:lpstr>PowerPoint Presentation</vt:lpstr>
      <vt:lpstr> Other Medical Services available include: Disease Management Program</vt:lpstr>
      <vt:lpstr>Annual Blooddraw</vt:lpstr>
      <vt:lpstr>Member’s ID Cards</vt:lpstr>
      <vt:lpstr>PowerPoint Presentation</vt:lpstr>
      <vt:lpstr>PowerPoint Presentation</vt:lpstr>
      <vt:lpstr>PowerPoint Presentation</vt:lpstr>
      <vt:lpstr>PowerPoint Presentation</vt:lpstr>
      <vt:lpstr>      Medical Claim Process through THP</vt:lpstr>
      <vt:lpstr>Current LAA Medical Benefits</vt:lpstr>
      <vt:lpstr>2022 Medical &amp; Dental Changes</vt:lpstr>
      <vt:lpstr>2022 Changes (cont.)</vt:lpstr>
      <vt:lpstr>PowerPoint Presentation</vt:lpstr>
      <vt:lpstr>PowerPoint Presentation</vt:lpstr>
      <vt:lpstr>Facts and Question</vt:lpstr>
    </vt:vector>
  </TitlesOfParts>
  <Company>USI Insurance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Assessors’ Association</dc:title>
  <dc:creator>dani.winterhalter</dc:creator>
  <cp:lastModifiedBy>Eula Shelmire</cp:lastModifiedBy>
  <cp:revision>137</cp:revision>
  <cp:lastPrinted>2022-05-13T13:17:18Z</cp:lastPrinted>
  <dcterms:created xsi:type="dcterms:W3CDTF">2015-08-24T13:31:33Z</dcterms:created>
  <dcterms:modified xsi:type="dcterms:W3CDTF">2023-01-26T16:06:39Z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1124404912</vt:i4>
  </property>
  <property fmtid="{D5CDD505-2E9C-101B-9397-08002B2CF9AE}" pid="3" name="_NewReviewCycle">
    <vt:lpwstr/>
  </property>
  <property fmtid="{D5CDD505-2E9C-101B-9397-08002B2CF9AE}" pid="4" name="_EmailSubject">
    <vt:lpwstr>LAA:  Updated PowerPoint / Drug List</vt:lpwstr>
  </property>
  <property fmtid="{D5CDD505-2E9C-101B-9397-08002B2CF9AE}" pid="5" name="_AuthorEmail">
    <vt:lpwstr>Dani.Winterhalter@usi.biz</vt:lpwstr>
  </property>
  <property fmtid="{D5CDD505-2E9C-101B-9397-08002B2CF9AE}" pid="6" name="_AuthorEmailDisplayName">
    <vt:lpwstr>Dani Winterhalter</vt:lpwstr>
  </property>
</Properties>
</file>