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7" r:id="rId2"/>
    <p:sldId id="287" r:id="rId3"/>
    <p:sldId id="284" r:id="rId4"/>
    <p:sldId id="270" r:id="rId5"/>
    <p:sldId id="271" r:id="rId6"/>
    <p:sldId id="285" r:id="rId7"/>
    <p:sldId id="286" r:id="rId8"/>
    <p:sldId id="272" r:id="rId9"/>
    <p:sldId id="274" r:id="rId10"/>
    <p:sldId id="275" r:id="rId11"/>
    <p:sldId id="278" r:id="rId1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3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2970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A44849-7154-4C08-873E-94885D7B0900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75FD7C-C428-4830-BA00-197E3C20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3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F141AB6-31E1-4A38-9EC0-2B34F7D9911A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D0F1D64-ED4D-4612-ACAB-7D4FFDC6DC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95300" y="2876729"/>
            <a:ext cx="6248399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effectLst/>
                <a:latin typeface="Arial"/>
                <a:ea typeface="Times New Roman"/>
                <a:cs typeface="Times New Roman"/>
              </a:rPr>
              <a:t> 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latin typeface="Arial"/>
              <a:ea typeface="Times New Roma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latin typeface="Arial"/>
              <a:ea typeface="Times New Roma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ea typeface="Times New Roman"/>
                <a:cs typeface="Times New Roman"/>
              </a:rPr>
              <a:t>Assessors Association Website: </a:t>
            </a:r>
            <a:r>
              <a:rPr lang="en-US" u="sng" dirty="0">
                <a:latin typeface="Arial"/>
                <a:ea typeface="Times New Roman"/>
                <a:cs typeface="Times New Roman"/>
              </a:rPr>
              <a:t>l</a:t>
            </a:r>
            <a:r>
              <a:rPr lang="en-US" u="sng" dirty="0">
                <a:effectLst/>
                <a:latin typeface="Arial"/>
                <a:ea typeface="Times New Roman"/>
                <a:cs typeface="Times New Roman"/>
              </a:rPr>
              <a:t>ouisianaassessors.org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rial"/>
                <a:ea typeface="Times New Roman"/>
                <a:cs typeface="Times New Roman"/>
              </a:rPr>
              <a:t>Retirement </a:t>
            </a:r>
            <a:endParaRPr lang="en-US" sz="1600" dirty="0">
              <a:latin typeface="Arial"/>
              <a:ea typeface="Times New Roman"/>
              <a:cs typeface="Times New Roman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rial"/>
                <a:ea typeface="Times New Roman"/>
                <a:cs typeface="Times New Roman"/>
              </a:rPr>
              <a:t>Insurance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  <a:ea typeface="Times New Roman"/>
                <a:cs typeface="Times New Roman"/>
              </a:rPr>
              <a:t>Education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rial"/>
                <a:ea typeface="Times New Roman"/>
                <a:cs typeface="Times New Roman"/>
              </a:rPr>
              <a:t>About Assessors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  <a:ea typeface="Times New Roman"/>
                <a:cs typeface="Times New Roman"/>
              </a:rPr>
              <a:t>Meeting Schedule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rial"/>
                <a:ea typeface="Times New Roman"/>
                <a:cs typeface="Times New Roman"/>
              </a:rPr>
              <a:t>Committees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  <a:ea typeface="Times New Roman"/>
                <a:cs typeface="Times New Roman"/>
              </a:rPr>
              <a:t>About Us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  <a:ea typeface="Times New Roman"/>
                <a:cs typeface="Times New Roman"/>
              </a:rPr>
              <a:t>Members Only</a:t>
            </a:r>
            <a:endParaRPr lang="en-US" dirty="0">
              <a:latin typeface="Arial"/>
              <a:ea typeface="Times New Roman"/>
              <a:cs typeface="Times New Roman"/>
            </a:endParaRPr>
          </a:p>
          <a:p>
            <a:pPr lvl="1"/>
            <a:r>
              <a:rPr lang="en-US" dirty="0">
                <a:latin typeface="Arial"/>
                <a:ea typeface="Times New Roman"/>
                <a:cs typeface="Times New Roman"/>
              </a:rPr>
              <a:t>Deaths/Vital Records</a:t>
            </a:r>
          </a:p>
          <a:p>
            <a:pPr lvl="1"/>
            <a:r>
              <a:rPr lang="en-US" dirty="0">
                <a:effectLst/>
                <a:latin typeface="Arial"/>
                <a:ea typeface="Times New Roman"/>
                <a:cs typeface="Times New Roman"/>
              </a:rPr>
              <a:t>Deferred Compensation</a:t>
            </a:r>
          </a:p>
          <a:p>
            <a:pPr lvl="1"/>
            <a:endParaRPr lang="en-US" dirty="0">
              <a:effectLst/>
              <a:latin typeface="Arial"/>
              <a:ea typeface="Times New Roma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ea typeface="Times New Roman"/>
                <a:cs typeface="Times New Roman"/>
              </a:rPr>
              <a:t>Retirement: Earnings-Increases &amp; Absences; reemployed retirees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/>
                <a:ea typeface="Times New Roman"/>
                <a:cs typeface="Times New Roman"/>
              </a:rPr>
              <a:t>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Arial"/>
                <a:ea typeface="Times New Roman"/>
                <a:cs typeface="Times New Roman"/>
              </a:rPr>
              <a:t>Benefit Calculations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/>
                <a:ea typeface="Times New Roman"/>
                <a:cs typeface="Times New Roman"/>
              </a:rPr>
              <a:t>          Formula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Arial"/>
                <a:ea typeface="Times New Roman"/>
                <a:cs typeface="Times New Roman"/>
              </a:rPr>
              <a:t>          </a:t>
            </a:r>
            <a:endParaRPr lang="en-US" dirty="0">
              <a:latin typeface="Arial"/>
              <a:ea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9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1" y="533400"/>
            <a:ext cx="66293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293020"/>
                </a:solidFill>
              </a:rPr>
              <a:t>Professional Development Seminar March 2022</a:t>
            </a:r>
          </a:p>
          <a:p>
            <a:pPr algn="ctr"/>
            <a:r>
              <a:rPr lang="en-US" sz="3600" b="1" dirty="0">
                <a:solidFill>
                  <a:srgbClr val="293020"/>
                </a:solidFill>
              </a:rPr>
              <a:t>Louisiana Assessors’</a:t>
            </a:r>
          </a:p>
          <a:p>
            <a:pPr algn="ctr"/>
            <a:r>
              <a:rPr lang="en-US" sz="3600" b="1" dirty="0">
                <a:solidFill>
                  <a:srgbClr val="293020"/>
                </a:solidFill>
              </a:rPr>
              <a:t>  Association and </a:t>
            </a:r>
          </a:p>
          <a:p>
            <a:pPr algn="ctr"/>
            <a:r>
              <a:rPr lang="en-US" sz="3600" b="1" dirty="0">
                <a:solidFill>
                  <a:srgbClr val="293020"/>
                </a:solidFill>
              </a:rPr>
              <a:t>Retirement Fund</a:t>
            </a:r>
          </a:p>
        </p:txBody>
      </p:sp>
    </p:spTree>
    <p:extLst>
      <p:ext uri="{BB962C8B-B14F-4D97-AF65-F5344CB8AC3E}">
        <p14:creationId xmlns:p14="http://schemas.microsoft.com/office/powerpoint/2010/main" val="4120042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2EB5D5A-3648-47A6-851D-B227BE7E1191}"/>
              </a:ext>
            </a:extLst>
          </p:cNvPr>
          <p:cNvSpPr txBox="1"/>
          <p:nvPr/>
        </p:nvSpPr>
        <p:spPr>
          <a:xfrm>
            <a:off x="304800" y="533401"/>
            <a:ext cx="64770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Transfer of funds from an existing Retirement Account with another Agency into our Retirement </a:t>
            </a:r>
            <a:r>
              <a:rPr lang="en-US" dirty="0"/>
              <a:t>System</a:t>
            </a:r>
            <a:r>
              <a:rPr lang="en-US" sz="1600" dirty="0"/>
              <a:t>  </a:t>
            </a:r>
          </a:p>
          <a:p>
            <a:endParaRPr lang="en-US" sz="1600" dirty="0"/>
          </a:p>
          <a:p>
            <a:r>
              <a:rPr lang="en-US" sz="1600" dirty="0"/>
              <a:t>See LA R. S. 11:143</a:t>
            </a:r>
          </a:p>
          <a:p>
            <a:endParaRPr lang="en-US" sz="1600" dirty="0"/>
          </a:p>
          <a:p>
            <a:r>
              <a:rPr lang="en-US" sz="1600" dirty="0"/>
              <a:t>An active member who has been with our system for at least 6 months, can request a Transfer Cost calculation, if there is service time and contributions in another </a:t>
            </a:r>
            <a:r>
              <a:rPr lang="en-US" sz="1600" u="sng" dirty="0"/>
              <a:t>Louisiana State or Statewide retirement system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Value of those years of service for you in our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Could result in an out of pocket cost to member to transfer ALL service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 Lieu of time can be considered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Reciprocal Recognition of Credited Service – Each system recognizes each others service time, in order that eligibility for regular retirement may be acquired.   Benefit calculated on years in our system, at our accrual rate.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834113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6E2563-7180-4037-8C62-201F0DBE08A0}"/>
              </a:ext>
            </a:extLst>
          </p:cNvPr>
          <p:cNvSpPr txBox="1"/>
          <p:nvPr/>
        </p:nvSpPr>
        <p:spPr>
          <a:xfrm>
            <a:off x="533400" y="1524000"/>
            <a:ext cx="5715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b="1" u="sng" dirty="0">
              <a:solidFill>
                <a:prstClr val="black"/>
              </a:solidFill>
            </a:endParaRPr>
          </a:p>
          <a:p>
            <a:pPr lvl="0"/>
            <a:endParaRPr lang="en-US" b="1" u="sng" dirty="0">
              <a:solidFill>
                <a:prstClr val="black"/>
              </a:solidFill>
            </a:endParaRPr>
          </a:p>
          <a:p>
            <a:pPr lvl="0"/>
            <a:endParaRPr lang="en-US" b="1" u="sng" dirty="0">
              <a:solidFill>
                <a:prstClr val="black"/>
              </a:solidFill>
            </a:endParaRPr>
          </a:p>
          <a:p>
            <a:pPr lvl="0"/>
            <a:endParaRPr lang="en-US" b="1" u="sng" dirty="0">
              <a:solidFill>
                <a:prstClr val="black"/>
              </a:solidFill>
            </a:endParaRPr>
          </a:p>
          <a:p>
            <a:pPr lvl="0"/>
            <a:r>
              <a:rPr lang="en-US" b="1" u="sng" dirty="0">
                <a:solidFill>
                  <a:prstClr val="black"/>
                </a:solidFill>
              </a:rPr>
              <a:t>The Louisiana Assessors’ Retirement Fund Handbook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Updated July 2016; Available on line </a:t>
            </a:r>
            <a:r>
              <a:rPr lang="en-US" u="sng" dirty="0">
                <a:solidFill>
                  <a:prstClr val="black"/>
                </a:solidFill>
              </a:rPr>
              <a:t>www.louisianaassessors.org</a:t>
            </a:r>
            <a:r>
              <a:rPr lang="en-US" dirty="0">
                <a:solidFill>
                  <a:prstClr val="black"/>
                </a:solidFill>
              </a:rPr>
              <a:t>, under Retirement tab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Available for online viewing or printable copy.</a:t>
            </a:r>
          </a:p>
          <a:p>
            <a:endParaRPr lang="en-US" b="1" dirty="0">
              <a:solidFill>
                <a:srgbClr val="293020"/>
              </a:solidFill>
            </a:endParaRPr>
          </a:p>
          <a:p>
            <a:endParaRPr lang="en-US" b="1" dirty="0">
              <a:solidFill>
                <a:srgbClr val="293020"/>
              </a:solidFill>
            </a:endParaRPr>
          </a:p>
          <a:p>
            <a:endParaRPr lang="en-US" b="1" dirty="0">
              <a:solidFill>
                <a:srgbClr val="293020"/>
              </a:solidFill>
            </a:endParaRPr>
          </a:p>
          <a:p>
            <a:r>
              <a:rPr lang="en-US" b="1" dirty="0">
                <a:solidFill>
                  <a:srgbClr val="293020"/>
                </a:solidFill>
              </a:rPr>
              <a:t>Contact Information:</a:t>
            </a:r>
          </a:p>
          <a:p>
            <a:r>
              <a:rPr lang="en-US" b="1" dirty="0">
                <a:solidFill>
                  <a:srgbClr val="293020"/>
                </a:solidFill>
              </a:rPr>
              <a:t>KATHY BERTRAND</a:t>
            </a:r>
          </a:p>
          <a:p>
            <a:r>
              <a:rPr lang="en-US" b="1" dirty="0">
                <a:solidFill>
                  <a:srgbClr val="293020"/>
                </a:solidFill>
              </a:rPr>
              <a:t>RETIREMENT BENEFITS COORDINATOR</a:t>
            </a:r>
          </a:p>
          <a:p>
            <a:r>
              <a:rPr lang="en-US" b="1" dirty="0">
                <a:solidFill>
                  <a:srgbClr val="293020"/>
                </a:solidFill>
              </a:rPr>
              <a:t>Phone:  (225) 928-8886</a:t>
            </a:r>
          </a:p>
          <a:p>
            <a:r>
              <a:rPr lang="en-US" b="1" dirty="0">
                <a:solidFill>
                  <a:srgbClr val="293020"/>
                </a:solidFill>
              </a:rPr>
              <a:t>Toll Free:  (800) 925-4446</a:t>
            </a:r>
          </a:p>
          <a:p>
            <a:r>
              <a:rPr lang="en-US" b="1" dirty="0">
                <a:solidFill>
                  <a:srgbClr val="293020"/>
                </a:solidFill>
              </a:rPr>
              <a:t>Fax:  (225) 928-4677</a:t>
            </a:r>
          </a:p>
          <a:p>
            <a:r>
              <a:rPr lang="en-US" b="1" dirty="0">
                <a:solidFill>
                  <a:srgbClr val="293020"/>
                </a:solidFill>
              </a:rPr>
              <a:t>Email:  kathy@louisianaassessors.org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2957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6EE45B-44F4-40A4-BCEA-7D94604DC98F}"/>
              </a:ext>
            </a:extLst>
          </p:cNvPr>
          <p:cNvSpPr txBox="1"/>
          <p:nvPr/>
        </p:nvSpPr>
        <p:spPr>
          <a:xfrm>
            <a:off x="457200" y="1894344"/>
            <a:ext cx="57912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It is critical that all Assessor’s offices notify the LAA office if ANY changes in status occur with an employee or Assessor. </a:t>
            </a:r>
          </a:p>
          <a:p>
            <a:endParaRPr lang="en-US" dirty="0"/>
          </a:p>
          <a:p>
            <a:r>
              <a:rPr lang="en-US" dirty="0"/>
              <a:t>New hires, terminations, change in salary, leave of absence</a:t>
            </a:r>
          </a:p>
          <a:p>
            <a:endParaRPr lang="en-US" dirty="0"/>
          </a:p>
          <a:p>
            <a:r>
              <a:rPr lang="en-US" dirty="0"/>
              <a:t>Marriage, divorce, extended sickness, deaths,  maternity leave, newborns</a:t>
            </a:r>
          </a:p>
          <a:p>
            <a:endParaRPr lang="en-US" dirty="0"/>
          </a:p>
          <a:p>
            <a:r>
              <a:rPr lang="en-US" dirty="0"/>
              <a:t>Change to part-time or full-time status, retirement,  spouse insurance issues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Changes in status can affect employees’ and dependents ability to receive benefits. The Association office can provide guidance on these issues if they’re notified in a timely manner.</a:t>
            </a:r>
          </a:p>
        </p:txBody>
      </p:sp>
    </p:spTree>
    <p:extLst>
      <p:ext uri="{BB962C8B-B14F-4D97-AF65-F5344CB8AC3E}">
        <p14:creationId xmlns:p14="http://schemas.microsoft.com/office/powerpoint/2010/main" val="1376899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D20F99-F324-4DE1-A7E6-2EF4FD6314D6}"/>
              </a:ext>
            </a:extLst>
          </p:cNvPr>
          <p:cNvSpPr txBox="1"/>
          <p:nvPr/>
        </p:nvSpPr>
        <p:spPr>
          <a:xfrm>
            <a:off x="381000" y="990600"/>
            <a:ext cx="63246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Retirement Procedures:</a:t>
            </a:r>
          </a:p>
          <a:p>
            <a:endParaRPr lang="en-US" dirty="0"/>
          </a:p>
          <a:p>
            <a:r>
              <a:rPr lang="en-US" b="1" dirty="0"/>
              <a:t>Request for Statement of Benefits</a:t>
            </a:r>
            <a:r>
              <a:rPr lang="en-US" dirty="0"/>
              <a:t>, may be requested within45-60 days of retiring without a fee.  Additional or recalculation requests will be assessed a fee, as stated in the fee schedule.  </a:t>
            </a:r>
          </a:p>
          <a:p>
            <a:r>
              <a:rPr lang="en-US" dirty="0"/>
              <a:t>System actuary will perform the benefit calculation. </a:t>
            </a:r>
          </a:p>
          <a:p>
            <a:r>
              <a:rPr lang="en-US" dirty="0"/>
              <a:t>LARF will communicate the calculations back to you</a:t>
            </a:r>
          </a:p>
          <a:p>
            <a:endParaRPr lang="en-US" dirty="0"/>
          </a:p>
          <a:p>
            <a:r>
              <a:rPr lang="en-US" b="1" dirty="0"/>
              <a:t>Final Retirement forms</a:t>
            </a:r>
            <a:r>
              <a:rPr lang="en-US" dirty="0"/>
              <a:t>:</a:t>
            </a:r>
          </a:p>
          <a:p>
            <a:r>
              <a:rPr lang="en-US" dirty="0"/>
              <a:t>Application for Retirement (may require spousal     </a:t>
            </a:r>
          </a:p>
          <a:p>
            <a:r>
              <a:rPr lang="en-US" dirty="0"/>
              <a:t>                      consent/notarization and Assessor certification)</a:t>
            </a:r>
          </a:p>
          <a:p>
            <a:r>
              <a:rPr lang="en-US" dirty="0"/>
              <a:t>Authorization for Direct Deposit (to be completed by Bank)</a:t>
            </a:r>
          </a:p>
          <a:p>
            <a:r>
              <a:rPr lang="en-US" dirty="0"/>
              <a:t>W-4P (Federal withholding statement)</a:t>
            </a:r>
          </a:p>
          <a:p>
            <a:r>
              <a:rPr lang="en-US" dirty="0"/>
              <a:t>BACK-DROP Distribution Request (if applicable)</a:t>
            </a:r>
          </a:p>
          <a:p>
            <a:endParaRPr lang="en-US" dirty="0"/>
          </a:p>
          <a:p>
            <a:r>
              <a:rPr lang="en-US" dirty="0"/>
              <a:t>Monthly Retirement Benefit Payments</a:t>
            </a:r>
          </a:p>
          <a:p>
            <a:r>
              <a:rPr lang="en-US" dirty="0"/>
              <a:t>Monthly retirement benefit checks to retirees are paid once a month, on the 20</a:t>
            </a:r>
            <a:r>
              <a:rPr lang="en-US" baseline="30000" dirty="0"/>
              <a:t>th</a:t>
            </a:r>
            <a:r>
              <a:rPr lang="en-US" dirty="0"/>
              <a:t>,  by ACH or Direct Deposit.</a:t>
            </a:r>
          </a:p>
          <a:p>
            <a:r>
              <a:rPr lang="en-US" dirty="0"/>
              <a:t>Currently  586 retirees</a:t>
            </a:r>
          </a:p>
          <a:p>
            <a:endParaRPr lang="en-US" dirty="0"/>
          </a:p>
          <a:p>
            <a:r>
              <a:rPr lang="en-US" dirty="0"/>
              <a:t>Re-employment of a Retiree  </a:t>
            </a:r>
          </a:p>
          <a:p>
            <a:r>
              <a:rPr lang="en-US" dirty="0"/>
              <a:t>Each office is now required to submit a monthly report to the retirement system if any retirees are working in their offices, part-time. Limited to no more than one hundred working days during any calendar year, or the equivalent thereof (800 hours).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9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AC0722-C36E-4E5C-9070-4E1A3D7411EC}"/>
              </a:ext>
            </a:extLst>
          </p:cNvPr>
          <p:cNvSpPr txBox="1"/>
          <p:nvPr/>
        </p:nvSpPr>
        <p:spPr>
          <a:xfrm>
            <a:off x="381000" y="533400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Retirement Eligibility</a:t>
            </a:r>
          </a:p>
          <a:p>
            <a:r>
              <a:rPr lang="en-US" dirty="0"/>
              <a:t>  </a:t>
            </a:r>
          </a:p>
          <a:p>
            <a:endParaRPr lang="en-US" dirty="0"/>
          </a:p>
          <a:p>
            <a:r>
              <a:rPr lang="en-US" dirty="0"/>
              <a:t>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3B6171-7F3A-4BB0-BB98-263FC31D2EE5}"/>
              </a:ext>
            </a:extLst>
          </p:cNvPr>
          <p:cNvSpPr txBox="1"/>
          <p:nvPr/>
        </p:nvSpPr>
        <p:spPr>
          <a:xfrm>
            <a:off x="4724400" y="594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6E1A3E-224A-4E46-A052-515E8CE02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45391"/>
              </p:ext>
            </p:extLst>
          </p:nvPr>
        </p:nvGraphicFramePr>
        <p:xfrm>
          <a:off x="381000" y="2819400"/>
          <a:ext cx="61722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524">
                  <a:extLst>
                    <a:ext uri="{9D8B030D-6E8A-4147-A177-3AD203B41FA5}">
                      <a16:colId xmlns:a16="http://schemas.microsoft.com/office/drawing/2014/main" val="749568137"/>
                    </a:ext>
                  </a:extLst>
                </a:gridCol>
                <a:gridCol w="3124676">
                  <a:extLst>
                    <a:ext uri="{9D8B030D-6E8A-4147-A177-3AD203B41FA5}">
                      <a16:colId xmlns:a16="http://schemas.microsoft.com/office/drawing/2014/main" val="4077979286"/>
                    </a:ext>
                  </a:extLst>
                </a:gridCol>
              </a:tblGrid>
              <a:tr h="643217">
                <a:tc>
                  <a:txBody>
                    <a:bodyPr/>
                    <a:lstStyle/>
                    <a:p>
                      <a:r>
                        <a:rPr lang="en-US" dirty="0"/>
                        <a:t>Hired on or before September 30, 2013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Hired on or after </a:t>
                      </a:r>
                    </a:p>
                    <a:p>
                      <a:r>
                        <a:rPr lang="en-US" dirty="0"/>
                        <a:t>October 1, 2013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291738"/>
                  </a:ext>
                </a:extLst>
              </a:tr>
              <a:tr h="91888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 years or more of creditable service and has attained the age of 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12 years or more of creditable service and has attained the age of 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3856246"/>
                  </a:ext>
                </a:extLst>
              </a:tr>
              <a:tr h="36755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894435"/>
                  </a:ext>
                </a:extLst>
              </a:tr>
              <a:tr h="119454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 or more years of creditable service at any age</a:t>
                      </a:r>
                    </a:p>
                    <a:p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 or more years of creditable service and has attained the age of 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4662234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CB2BF17-B8AA-4976-B7A5-2D9BD838DD68}"/>
              </a:ext>
            </a:extLst>
          </p:cNvPr>
          <p:cNvSpPr txBox="1"/>
          <p:nvPr/>
        </p:nvSpPr>
        <p:spPr>
          <a:xfrm>
            <a:off x="381000" y="5105400"/>
            <a:ext cx="6172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Retirement eligibility only; Insurance premium coverage has different requirements.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36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A0D0E0-5A23-4CF8-81A4-01067526610A}"/>
              </a:ext>
            </a:extLst>
          </p:cNvPr>
          <p:cNvSpPr txBox="1"/>
          <p:nvPr/>
        </p:nvSpPr>
        <p:spPr>
          <a:xfrm>
            <a:off x="304800" y="685801"/>
            <a:ext cx="6406662" cy="830996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Retirement Benefit Calculation Formula  </a:t>
            </a:r>
          </a:p>
          <a:p>
            <a:endParaRPr lang="en-US" sz="1400" i="1" dirty="0"/>
          </a:p>
          <a:p>
            <a:r>
              <a:rPr lang="en-US" sz="1600" i="1" dirty="0"/>
              <a:t>LA  R. S. 11: 1422.  Computation of normal retirement benefit</a:t>
            </a:r>
          </a:p>
          <a:p>
            <a:endParaRPr lang="en-US" sz="1600" dirty="0"/>
          </a:p>
          <a:p>
            <a:r>
              <a:rPr lang="en-US" b="1" dirty="0"/>
              <a:t>Maximum Benefit=</a:t>
            </a:r>
            <a:r>
              <a:rPr lang="en-US" b="1" u="sng" dirty="0"/>
              <a:t>FAC</a:t>
            </a:r>
            <a:r>
              <a:rPr lang="en-US" b="1" dirty="0"/>
              <a:t>  X  </a:t>
            </a:r>
            <a:r>
              <a:rPr lang="en-US" b="1" u="sng" dirty="0"/>
              <a:t>Accrual Rate</a:t>
            </a:r>
            <a:r>
              <a:rPr lang="en-US" b="1" dirty="0"/>
              <a:t>  X  </a:t>
            </a:r>
            <a:r>
              <a:rPr lang="en-US" b="1" u="sng" dirty="0"/>
              <a:t>Years of Service </a:t>
            </a:r>
          </a:p>
          <a:p>
            <a:endParaRPr lang="en-US" sz="1200" dirty="0"/>
          </a:p>
          <a:p>
            <a:r>
              <a:rPr lang="en-US" sz="1600" u="sng" dirty="0"/>
              <a:t>FAC</a:t>
            </a:r>
            <a:r>
              <a:rPr lang="en-US" sz="1600" dirty="0"/>
              <a:t> = Final Average Compensation; highest 36 or 60 consecutive months of earnings, averaged.   </a:t>
            </a:r>
            <a:r>
              <a:rPr lang="en-US" sz="1400" dirty="0"/>
              <a:t>EXCLUDES ‘last months’ earnings’ if electing Back-DROP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u="sng" dirty="0"/>
              <a:t>Accrual Rate</a:t>
            </a:r>
            <a:r>
              <a:rPr lang="en-US" sz="1600" dirty="0"/>
              <a:t>:  3.333% or 3.0%</a:t>
            </a:r>
          </a:p>
          <a:p>
            <a:r>
              <a:rPr lang="en-US" sz="1400" dirty="0"/>
              <a:t>Transferred Service time from another system has its corresponding accrual rate.</a:t>
            </a: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u="sng" dirty="0"/>
              <a:t>Years of Service</a:t>
            </a:r>
            <a:r>
              <a:rPr lang="en-US" sz="1600" dirty="0"/>
              <a:t>:  Credit for all service rendered for which contributions have been paid and not withdrawn </a:t>
            </a:r>
            <a:r>
              <a:rPr lang="en-US" sz="1400" dirty="0"/>
              <a:t>(EXCLUDES months elected as Back-DROP) (EXCLUDES Leave without Pay/Docked Time)</a:t>
            </a:r>
          </a:p>
          <a:p>
            <a:endParaRPr lang="en-US" b="1" dirty="0"/>
          </a:p>
          <a:p>
            <a:r>
              <a:rPr lang="en-US" b="1" dirty="0"/>
              <a:t>Option 2, </a:t>
            </a:r>
            <a:r>
              <a:rPr lang="en-US" b="1" dirty="0" err="1"/>
              <a:t>Opt</a:t>
            </a:r>
            <a:r>
              <a:rPr lang="en-US" b="1" dirty="0"/>
              <a:t> 2 PU, </a:t>
            </a:r>
            <a:r>
              <a:rPr lang="en-US" b="1" dirty="0" err="1"/>
              <a:t>Opt</a:t>
            </a:r>
            <a:r>
              <a:rPr lang="en-US" b="1" dirty="0"/>
              <a:t> 3, </a:t>
            </a:r>
            <a:r>
              <a:rPr lang="en-US" b="1" dirty="0" err="1"/>
              <a:t>Opt</a:t>
            </a:r>
            <a:r>
              <a:rPr lang="en-US" b="1" dirty="0"/>
              <a:t> 3PU  =               </a:t>
            </a:r>
            <a:r>
              <a:rPr lang="en-US" sz="2800" b="1" dirty="0"/>
              <a:t>%</a:t>
            </a:r>
            <a:r>
              <a:rPr lang="en-US" b="1" dirty="0"/>
              <a:t>  of Maximum</a:t>
            </a:r>
          </a:p>
          <a:p>
            <a:r>
              <a:rPr lang="en-US" sz="2800" b="1" dirty="0"/>
              <a:t>%</a:t>
            </a:r>
            <a:r>
              <a:rPr lang="en-US" sz="1600" dirty="0"/>
              <a:t> is found in the Option Factor chart, from actuary, updated about every other year.  Based on spouse’s age when retiree is 60.</a:t>
            </a:r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2450BCE-A778-4E3C-9499-875CB3B5F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5508"/>
              </p:ext>
            </p:extLst>
          </p:nvPr>
        </p:nvGraphicFramePr>
        <p:xfrm>
          <a:off x="304800" y="3429000"/>
          <a:ext cx="62103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815">
                  <a:extLst>
                    <a:ext uri="{9D8B030D-6E8A-4147-A177-3AD203B41FA5}">
                      <a16:colId xmlns:a16="http://schemas.microsoft.com/office/drawing/2014/main" val="756019304"/>
                    </a:ext>
                  </a:extLst>
                </a:gridCol>
                <a:gridCol w="3143485">
                  <a:extLst>
                    <a:ext uri="{9D8B030D-6E8A-4147-A177-3AD203B41FA5}">
                      <a16:colId xmlns:a16="http://schemas.microsoft.com/office/drawing/2014/main" val="1842317070"/>
                    </a:ext>
                  </a:extLst>
                </a:gridCol>
              </a:tblGrid>
              <a:tr h="502823">
                <a:tc>
                  <a:txBody>
                    <a:bodyPr/>
                    <a:lstStyle/>
                    <a:p>
                      <a:r>
                        <a:rPr lang="en-US" sz="1800" dirty="0"/>
                        <a:t>Hired on or before 9/30/2006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Hired on or after 10/1/2006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098973"/>
                  </a:ext>
                </a:extLst>
              </a:tr>
              <a:tr h="716377">
                <a:tc>
                  <a:txBody>
                    <a:bodyPr/>
                    <a:lstStyle/>
                    <a:p>
                      <a:r>
                        <a:rPr lang="en-US" sz="1400" dirty="0"/>
                        <a:t>FAC=Average of the highest 36 consecutive months of earnings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FAC=Average of the highest 60 consecutive months of earnings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722575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9F765F-9BE2-4944-96F1-1D2944660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084576"/>
              </p:ext>
            </p:extLst>
          </p:nvPr>
        </p:nvGraphicFramePr>
        <p:xfrm>
          <a:off x="304800" y="5334000"/>
          <a:ext cx="6248400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8786">
                  <a:extLst>
                    <a:ext uri="{9D8B030D-6E8A-4147-A177-3AD203B41FA5}">
                      <a16:colId xmlns:a16="http://schemas.microsoft.com/office/drawing/2014/main" val="3485634829"/>
                    </a:ext>
                  </a:extLst>
                </a:gridCol>
                <a:gridCol w="3109614">
                  <a:extLst>
                    <a:ext uri="{9D8B030D-6E8A-4147-A177-3AD203B41FA5}">
                      <a16:colId xmlns:a16="http://schemas.microsoft.com/office/drawing/2014/main" val="236769552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r>
                        <a:rPr lang="en-US" sz="1800" dirty="0"/>
                        <a:t>Hired on or before 9/30/2013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Hired on ore after 10/1/2013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77299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lang="en-US" sz="1400" dirty="0"/>
                        <a:t>Accrual Rate = 3.333%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Accrual Rate = 3.0 %   (if 30+yrs=3.333%)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163158"/>
                  </a:ext>
                </a:extLst>
              </a:tr>
            </a:tbl>
          </a:graphicData>
        </a:graphic>
      </p:graphicFrame>
      <p:pic>
        <p:nvPicPr>
          <p:cNvPr id="6" name="Graphic 5" descr="Help">
            <a:extLst>
              <a:ext uri="{FF2B5EF4-FFF2-40B4-BE49-F238E27FC236}">
                <a16:creationId xmlns:a16="http://schemas.microsoft.com/office/drawing/2014/main" id="{9DA2B666-14E1-4D63-99F2-FD8727D2C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62400" y="7315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0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41B69E-6D8F-4ABC-8B67-F99D43993367}"/>
              </a:ext>
            </a:extLst>
          </p:cNvPr>
          <p:cNvSpPr txBox="1"/>
          <p:nvPr/>
        </p:nvSpPr>
        <p:spPr>
          <a:xfrm>
            <a:off x="152400" y="2286001"/>
            <a:ext cx="6705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Maximum Benefit=</a:t>
            </a:r>
            <a:r>
              <a:rPr lang="en-US" sz="2000" b="1" u="sng" dirty="0"/>
              <a:t>FAC</a:t>
            </a:r>
            <a:r>
              <a:rPr lang="en-US" sz="2000" b="1" dirty="0"/>
              <a:t>  X  </a:t>
            </a:r>
            <a:r>
              <a:rPr lang="en-US" sz="2000" b="1" u="sng" dirty="0"/>
              <a:t>Accrual Rate</a:t>
            </a:r>
            <a:r>
              <a:rPr lang="en-US" sz="2000" b="1" dirty="0"/>
              <a:t>  X  </a:t>
            </a:r>
            <a:r>
              <a:rPr lang="en-US" sz="2000" b="1" u="sng" dirty="0"/>
              <a:t>Years of Servic</a:t>
            </a:r>
            <a:r>
              <a:rPr lang="en-US" b="1" u="sng" dirty="0"/>
              <a:t>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68757D-E59C-4B49-9EC6-82C2DB3D2A04}"/>
              </a:ext>
            </a:extLst>
          </p:cNvPr>
          <p:cNvSpPr txBox="1"/>
          <p:nvPr/>
        </p:nvSpPr>
        <p:spPr>
          <a:xfrm>
            <a:off x="163286" y="2590800"/>
            <a:ext cx="6248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         Hired on or before 9/30/2013     Hired on or after 10/1/2012</a:t>
            </a:r>
          </a:p>
          <a:p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BF17FBA-0C94-4F31-BB3A-4332A2E42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526263"/>
              </p:ext>
            </p:extLst>
          </p:nvPr>
        </p:nvGraphicFramePr>
        <p:xfrm>
          <a:off x="685800" y="3657600"/>
          <a:ext cx="5943601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363604996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1273003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8283002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4941222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06489049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71799719"/>
                    </a:ext>
                  </a:extLst>
                </a:gridCol>
                <a:gridCol w="762001">
                  <a:extLst>
                    <a:ext uri="{9D8B030D-6E8A-4147-A177-3AD203B41FA5}">
                      <a16:colId xmlns:a16="http://schemas.microsoft.com/office/drawing/2014/main" val="1729024808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r>
                        <a:rPr lang="en-US" dirty="0" err="1"/>
                        <a:t>Accrural</a:t>
                      </a:r>
                      <a:r>
                        <a:rPr lang="en-US" dirty="0"/>
                        <a:t>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Yrs</a:t>
                      </a:r>
                      <a:r>
                        <a:rPr lang="en-US" dirty="0"/>
                        <a:t>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Accrural</a:t>
                      </a:r>
                      <a:r>
                        <a:rPr lang="en-US" dirty="0"/>
                        <a:t>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Yrs</a:t>
                      </a:r>
                      <a:r>
                        <a:rPr lang="en-US" dirty="0"/>
                        <a:t>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60582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/>
                        <a:t>3.333%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0591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/>
                        <a:t>3.333%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23966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/>
                        <a:t>3.333%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07703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/>
                        <a:t>3.333%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117973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/>
                        <a:t>3.333%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3%(3.333%)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303951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DF48117-9624-43DA-A8A2-D3810F501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1280"/>
              </p:ext>
            </p:extLst>
          </p:nvPr>
        </p:nvGraphicFramePr>
        <p:xfrm>
          <a:off x="685800" y="2990910"/>
          <a:ext cx="5943600" cy="66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2029106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514031088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186421110"/>
                    </a:ext>
                  </a:extLst>
                </a:gridCol>
              </a:tblGrid>
              <a:tr h="666690">
                <a:tc>
                  <a:txBody>
                    <a:bodyPr/>
                    <a:lstStyle/>
                    <a:p>
                      <a:r>
                        <a:rPr lang="en-US" dirty="0"/>
                        <a:t>Hired on or before 9/30/2013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Hired on or after 10/1/2013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83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99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2AE9-67CE-41D6-9A3C-E7DB04981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421463"/>
            <a:ext cx="6477000" cy="100118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Impact of Back DROP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</a:b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Maximum Benefit=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FAC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X 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Accrual Rate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X 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Years of Service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FC2AB-0539-44DB-A1AD-863443CA9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492" y="3505200"/>
            <a:ext cx="2866644" cy="91863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20 years of service 3.333%  </a:t>
            </a:r>
          </a:p>
          <a:p>
            <a:r>
              <a:rPr lang="en-US" dirty="0"/>
              <a:t>No </a:t>
            </a:r>
            <a:r>
              <a:rPr lang="en-US" dirty="0" err="1"/>
              <a:t>BackDROP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5F977-18A9-45B5-AF51-C4D27989C8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/>
              <a:t>Annual Salary:  2021  $50,000  $4,167/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                         2020 $49,000  $4,083/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                         2019 $48,000   $4,000/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                         2018 $47,000   $3,917/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                         2017  $46,000   $3,833/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                         2016  $45,000    $3,750/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FAC using year 2021, 2020 and 2019</a:t>
            </a:r>
          </a:p>
          <a:p>
            <a:pPr marL="0" indent="0">
              <a:buNone/>
            </a:pPr>
            <a:r>
              <a:rPr lang="en-US" sz="1200" dirty="0"/>
              <a:t>$49,000 or $4,083/</a:t>
            </a:r>
            <a:r>
              <a:rPr lang="en-US" sz="1200" dirty="0" err="1"/>
              <a:t>mo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FAC X Accrual Rate X Years of Service</a:t>
            </a:r>
          </a:p>
          <a:p>
            <a:pPr marL="0" indent="0">
              <a:buNone/>
            </a:pPr>
            <a:r>
              <a:rPr lang="en-US" sz="1200" dirty="0"/>
              <a:t>$4,083  X  3.333%    X  20 =   $2,722/</a:t>
            </a:r>
            <a:r>
              <a:rPr lang="en-US" sz="1200" dirty="0" err="1"/>
              <a:t>mo</a:t>
            </a:r>
            <a:endParaRPr lang="en-US" sz="1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9ABB57-36FF-4903-93D7-33B99C9B9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86150" y="3422648"/>
            <a:ext cx="2866644" cy="10011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en-US" sz="2200" dirty="0"/>
          </a:p>
          <a:p>
            <a:r>
              <a:rPr lang="en-US" sz="2200" dirty="0"/>
              <a:t>20 years of service 3.333</a:t>
            </a:r>
            <a:r>
              <a:rPr lang="en-US" sz="2200"/>
              <a:t>% </a:t>
            </a:r>
          </a:p>
          <a:p>
            <a:r>
              <a:rPr lang="en-US" sz="2200"/>
              <a:t>36 </a:t>
            </a:r>
            <a:r>
              <a:rPr lang="en-US" sz="2200" dirty="0"/>
              <a:t>months </a:t>
            </a:r>
            <a:r>
              <a:rPr lang="en-US" sz="2200" dirty="0" err="1"/>
              <a:t>BackDROP</a:t>
            </a:r>
            <a:endParaRPr lang="en-US" sz="2200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661F81-BE5F-4444-9DD0-EE57E67452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Annual Salary:  2021  $50,000  $4,167/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                           2020 $49,000  $4,083/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                           2019 $48,000   $4,000/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                           2018 $47,000   $3,917/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                           2017  $46,000   $3,833/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                             2016  $45,000    $3,750/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FAC using year 2018, 2017 and 2016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$46,000 or $3,833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FAC X Accrual Rate X Years of Service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$3,833  X  3.333%    X  17 =   $2,172/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endParaRPr lang="en-US" sz="1200" dirty="0">
              <a:solidFill>
                <a:srgbClr val="17406D"/>
              </a:solidFill>
              <a:latin typeface="Candar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Back DROP amount </a:t>
            </a:r>
            <a:r>
              <a:rPr lang="en-US" sz="1200" dirty="0">
                <a:solidFill>
                  <a:srgbClr val="17406D"/>
                </a:solidFill>
                <a:latin typeface="Candara"/>
              </a:rPr>
              <a:t>= Max benefit X #months of Back DROP elected: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7406D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$2,</a:t>
            </a:r>
            <a:r>
              <a:rPr lang="en-US" sz="1200" dirty="0">
                <a:solidFill>
                  <a:srgbClr val="17406D"/>
                </a:solidFill>
                <a:latin typeface="Candara"/>
              </a:rPr>
              <a:t>172 X 36 =  $78,192 gross lump sum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7406D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1038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0FCE30-EA3B-4E88-9CE5-01FF09C9850C}"/>
              </a:ext>
            </a:extLst>
          </p:cNvPr>
          <p:cNvSpPr txBox="1"/>
          <p:nvPr/>
        </p:nvSpPr>
        <p:spPr>
          <a:xfrm>
            <a:off x="304800" y="685800"/>
            <a:ext cx="609600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Explanation of Drop and Back-DROP</a:t>
            </a:r>
          </a:p>
          <a:p>
            <a:endParaRPr lang="en-US" sz="800" dirty="0"/>
          </a:p>
          <a:p>
            <a:r>
              <a:rPr lang="en-US" sz="1600" dirty="0"/>
              <a:t>Our system only offers Back-DROP; effective January 1, 2011.</a:t>
            </a:r>
          </a:p>
          <a:p>
            <a:endParaRPr lang="en-US" sz="800" dirty="0"/>
          </a:p>
          <a:p>
            <a:r>
              <a:rPr lang="en-US" sz="1600" i="1" dirty="0"/>
              <a:t>If eligible, electing Back DROP will provide a monthly benefit and  a one-time lump-sum payment at retirement.</a:t>
            </a:r>
          </a:p>
          <a:p>
            <a:endParaRPr lang="en-US" sz="1200" b="1" i="1" dirty="0"/>
          </a:p>
          <a:p>
            <a:pPr lvl="0"/>
            <a:r>
              <a:rPr lang="en-US" sz="1600" i="1" dirty="0">
                <a:solidFill>
                  <a:prstClr val="black"/>
                </a:solidFill>
              </a:rPr>
              <a:t>*     Any active, contributing member who is willing to work over and      </a:t>
            </a:r>
          </a:p>
          <a:p>
            <a:pPr lvl="0"/>
            <a:r>
              <a:rPr lang="en-US" sz="1600" i="1" dirty="0">
                <a:solidFill>
                  <a:prstClr val="black"/>
                </a:solidFill>
              </a:rPr>
              <a:t>       beyond their ‘eligibility’ period can participate.</a:t>
            </a:r>
          </a:p>
          <a:p>
            <a:pPr lvl="0"/>
            <a:r>
              <a:rPr lang="en-US" sz="1600" i="1" dirty="0">
                <a:solidFill>
                  <a:prstClr val="black"/>
                </a:solidFill>
              </a:rPr>
              <a:t>*     Do not need to notify our office of their participation in advance </a:t>
            </a:r>
          </a:p>
          <a:p>
            <a:pPr lvl="0"/>
            <a:endParaRPr lang="en-US" sz="800" i="1" dirty="0">
              <a:solidFill>
                <a:prstClr val="black"/>
              </a:solidFill>
            </a:endParaRPr>
          </a:p>
          <a:p>
            <a:r>
              <a:rPr lang="en-US" sz="1600" b="1" i="1" dirty="0"/>
              <a:t>Back-Deferred Retirement Option Program – LA R.S. 11:1456.1</a:t>
            </a:r>
            <a:endParaRPr lang="en-US" sz="1600" i="1" dirty="0"/>
          </a:p>
          <a:p>
            <a:r>
              <a:rPr lang="en-US" sz="1600" i="1" dirty="0"/>
              <a:t>(1)   accrue more service credit than the minimum required for       </a:t>
            </a:r>
          </a:p>
          <a:p>
            <a:r>
              <a:rPr lang="en-US" sz="1600" i="1" dirty="0"/>
              <a:t>        eligibility for a normal retirement benefit. </a:t>
            </a:r>
          </a:p>
          <a:p>
            <a:pPr marL="342900" indent="-342900">
              <a:buAutoNum type="arabicParenBoth" startAt="2"/>
            </a:pPr>
            <a:r>
              <a:rPr lang="en-US" sz="1600" i="1" dirty="0"/>
              <a:t>attained an age that is greater than the minimum required for eligibility for a normal retirement benefit, if applicable. </a:t>
            </a:r>
          </a:p>
          <a:p>
            <a:endParaRPr lang="en-US" sz="800" i="1" dirty="0"/>
          </a:p>
          <a:p>
            <a:r>
              <a:rPr lang="en-US" sz="1600" i="1" dirty="0"/>
              <a:t>Any # of whole months, over the minimum required, not to exceed 36</a:t>
            </a:r>
          </a:p>
          <a:p>
            <a:r>
              <a:rPr lang="en-US" sz="1600" i="1" dirty="0"/>
              <a:t> </a:t>
            </a:r>
          </a:p>
          <a:p>
            <a:r>
              <a:rPr lang="en-US" sz="1600" i="1" dirty="0"/>
              <a:t>The Back-DROP period shall be comprised of the most recent calendar days </a:t>
            </a:r>
          </a:p>
          <a:p>
            <a:endParaRPr lang="en-US" sz="800" i="1" dirty="0"/>
          </a:p>
          <a:p>
            <a:r>
              <a:rPr lang="en-US" sz="1600" i="1" dirty="0"/>
              <a:t>FAC is calculated by excluding all earnings during the Back-DROP period. </a:t>
            </a:r>
          </a:p>
          <a:p>
            <a:endParaRPr lang="en-US" sz="800" i="1" dirty="0"/>
          </a:p>
          <a:p>
            <a:r>
              <a:rPr lang="en-US" sz="1600" i="1" dirty="0"/>
              <a:t>Accrued service credit shall be reduced by the Back-DROP period</a:t>
            </a:r>
          </a:p>
          <a:p>
            <a:endParaRPr lang="en-US" sz="1400" i="1" dirty="0"/>
          </a:p>
          <a:p>
            <a:r>
              <a:rPr lang="en-US" sz="1400" i="1" dirty="0"/>
              <a:t>Back DROP Amount=Back-DROP maximum monthly retirement benefit multiplied by the number of months selected as the Back-DROP period. </a:t>
            </a:r>
          </a:p>
          <a:p>
            <a:endParaRPr lang="en-US" sz="800" i="1" dirty="0"/>
          </a:p>
          <a:p>
            <a:endParaRPr lang="en-US" sz="800" i="1" dirty="0"/>
          </a:p>
          <a:p>
            <a:r>
              <a:rPr lang="en-US" b="1" dirty="0"/>
              <a:t>Maximum Benefit = </a:t>
            </a:r>
            <a:r>
              <a:rPr lang="en-US" b="1" u="sng" dirty="0"/>
              <a:t>FAC</a:t>
            </a:r>
            <a:r>
              <a:rPr lang="en-US" b="1" dirty="0"/>
              <a:t>  X   </a:t>
            </a:r>
            <a:r>
              <a:rPr lang="en-US" b="1" u="sng" dirty="0"/>
              <a:t>Accrual Rate </a:t>
            </a:r>
            <a:r>
              <a:rPr lang="en-US" b="1" dirty="0"/>
              <a:t> X  </a:t>
            </a:r>
            <a:r>
              <a:rPr lang="en-US" b="1" u="sng" dirty="0"/>
              <a:t>Years of Service</a:t>
            </a:r>
          </a:p>
          <a:p>
            <a:r>
              <a:rPr lang="en-US" dirty="0"/>
              <a:t>                                                                                                                     </a:t>
            </a:r>
          </a:p>
          <a:p>
            <a:endParaRPr lang="en-US" dirty="0"/>
          </a:p>
        </p:txBody>
      </p:sp>
      <p:sp>
        <p:nvSpPr>
          <p:cNvPr id="2" name="Arrow: Up 1">
            <a:extLst>
              <a:ext uri="{FF2B5EF4-FFF2-40B4-BE49-F238E27FC236}">
                <a16:creationId xmlns:a16="http://schemas.microsoft.com/office/drawing/2014/main" id="{AD2E68D8-1427-4F12-8587-548A3E981AF1}"/>
              </a:ext>
            </a:extLst>
          </p:cNvPr>
          <p:cNvSpPr/>
          <p:nvPr/>
        </p:nvSpPr>
        <p:spPr>
          <a:xfrm>
            <a:off x="2476500" y="8229600"/>
            <a:ext cx="1905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5B11578B-7A67-4A6C-9E3C-9B605325D5DA}"/>
              </a:ext>
            </a:extLst>
          </p:cNvPr>
          <p:cNvSpPr/>
          <p:nvPr/>
        </p:nvSpPr>
        <p:spPr>
          <a:xfrm>
            <a:off x="5105400" y="8229600"/>
            <a:ext cx="2286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24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B94B07-4FFB-4B7B-9D0E-5ACDAB0EB4BB}"/>
              </a:ext>
            </a:extLst>
          </p:cNvPr>
          <p:cNvSpPr/>
          <p:nvPr/>
        </p:nvSpPr>
        <p:spPr>
          <a:xfrm>
            <a:off x="304800" y="533400"/>
            <a:ext cx="6400800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pPr marL="342900" indent="-342900">
              <a:buAutoNum type="arabicPeriod" startAt="5"/>
            </a:pPr>
            <a:endParaRPr lang="en-US" dirty="0"/>
          </a:p>
          <a:p>
            <a:pPr marL="342900" indent="-342900">
              <a:buAutoNum type="arabicPeriod" startAt="5"/>
            </a:pPr>
            <a:endParaRPr lang="en-US" dirty="0"/>
          </a:p>
          <a:p>
            <a:endParaRPr lang="en-US" dirty="0"/>
          </a:p>
          <a:p>
            <a:r>
              <a:rPr lang="en-US" dirty="0"/>
              <a:t>      If you terminate employment and are NOT 100% Vested:</a:t>
            </a:r>
          </a:p>
          <a:p>
            <a:r>
              <a:rPr lang="en-US" dirty="0"/>
              <a:t>       What happens to the Employee and Employer </a:t>
            </a:r>
          </a:p>
          <a:p>
            <a:r>
              <a:rPr lang="en-US" dirty="0"/>
              <a:t>       contributions?</a:t>
            </a:r>
          </a:p>
          <a:p>
            <a:r>
              <a:rPr lang="en-US" i="1" dirty="0"/>
              <a:t>                   </a:t>
            </a:r>
          </a:p>
          <a:p>
            <a:r>
              <a:rPr lang="en-US" i="1" dirty="0"/>
              <a:t>        </a:t>
            </a:r>
            <a:r>
              <a:rPr lang="en-US" u="sng" dirty="0"/>
              <a:t>EMPLOYEE</a:t>
            </a:r>
            <a:r>
              <a:rPr lang="en-US" dirty="0"/>
              <a:t> contributions made to the retirement  </a:t>
            </a:r>
          </a:p>
          <a:p>
            <a:r>
              <a:rPr lang="en-US" dirty="0"/>
              <a:t>        system are refundable to the member; if the</a:t>
            </a:r>
          </a:p>
          <a:p>
            <a:r>
              <a:rPr lang="en-US" dirty="0"/>
              <a:t>        employer/assessor pays the Employee contributions on </a:t>
            </a:r>
          </a:p>
          <a:p>
            <a:r>
              <a:rPr lang="en-US" dirty="0"/>
              <a:t>        behalf of the employee, those funds are still considered </a:t>
            </a:r>
          </a:p>
          <a:p>
            <a:r>
              <a:rPr lang="en-US" dirty="0"/>
              <a:t>        refundable.  </a:t>
            </a:r>
          </a:p>
          <a:p>
            <a:endParaRPr lang="en-US" dirty="0"/>
          </a:p>
          <a:p>
            <a:r>
              <a:rPr lang="en-US" dirty="0"/>
              <a:t>        </a:t>
            </a:r>
            <a:r>
              <a:rPr lang="en-US" u="sng" dirty="0"/>
              <a:t>EMPLOYER </a:t>
            </a:r>
            <a:r>
              <a:rPr lang="en-US" dirty="0"/>
              <a:t>contributions made to the retirement  </a:t>
            </a:r>
          </a:p>
          <a:p>
            <a:r>
              <a:rPr lang="en-US" dirty="0"/>
              <a:t>        system </a:t>
            </a:r>
            <a:r>
              <a:rPr lang="en-US" u="sng" dirty="0"/>
              <a:t>remain</a:t>
            </a:r>
            <a:r>
              <a:rPr lang="en-US" dirty="0"/>
              <a:t> in the system fund, regardless of the # </a:t>
            </a:r>
          </a:p>
          <a:p>
            <a:r>
              <a:rPr lang="en-US" dirty="0"/>
              <a:t>        of years of creditable service and/or the age of the </a:t>
            </a:r>
          </a:p>
          <a:p>
            <a:r>
              <a:rPr lang="en-US" dirty="0"/>
              <a:t>        terminated member.</a:t>
            </a:r>
          </a:p>
          <a:p>
            <a:r>
              <a:rPr lang="en-US" dirty="0"/>
              <a:t>        </a:t>
            </a:r>
          </a:p>
          <a:p>
            <a:r>
              <a:rPr lang="en-US" i="1" dirty="0"/>
              <a:t>        Options when terminating employment and not eligible     </a:t>
            </a:r>
          </a:p>
          <a:p>
            <a:r>
              <a:rPr lang="en-US" i="1" dirty="0"/>
              <a:t>        to retire:</a:t>
            </a:r>
          </a:p>
          <a:p>
            <a:r>
              <a:rPr lang="en-US" i="1" dirty="0"/>
              <a:t>        1.   Refund of Contributions</a:t>
            </a:r>
          </a:p>
          <a:p>
            <a:r>
              <a:rPr lang="en-US" i="1" dirty="0"/>
              <a:t>        2.  Leave funds till future decision is made</a:t>
            </a:r>
          </a:p>
          <a:p>
            <a:r>
              <a:rPr lang="en-US" i="1" dirty="0"/>
              <a:t>      	 a.  Rejoin system at a later date</a:t>
            </a:r>
          </a:p>
          <a:p>
            <a:r>
              <a:rPr lang="en-US" i="1" dirty="0"/>
              <a:t>       	 b.  Join another state or statewide retirement </a:t>
            </a:r>
          </a:p>
          <a:p>
            <a:r>
              <a:rPr lang="en-US" i="1" dirty="0"/>
              <a:t>	      system and transfer service time</a:t>
            </a:r>
          </a:p>
          <a:p>
            <a:r>
              <a:rPr lang="en-US" i="1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9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6802</TotalTime>
  <Words>1511</Words>
  <Application>Microsoft Office PowerPoint</Application>
  <PresentationFormat>On-screen Show (4:3)</PresentationFormat>
  <Paragraphs>283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Candara</vt:lpstr>
      <vt:lpstr>Symbol</vt:lpstr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Impact of Back DROP  Maximum Benefit=FAC  X  Accrual Rate  X  Years of Service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Nannette Menou</dc:creator>
  <cp:lastModifiedBy>Eula Shelmire</cp:lastModifiedBy>
  <cp:revision>193</cp:revision>
  <cp:lastPrinted>2022-02-28T22:43:59Z</cp:lastPrinted>
  <dcterms:created xsi:type="dcterms:W3CDTF">2012-10-03T19:34:00Z</dcterms:created>
  <dcterms:modified xsi:type="dcterms:W3CDTF">2022-03-23T14:28:22Z</dcterms:modified>
</cp:coreProperties>
</file>