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268" r:id="rId2"/>
    <p:sldId id="256" r:id="rId3"/>
    <p:sldId id="257" r:id="rId4"/>
    <p:sldId id="258" r:id="rId5"/>
    <p:sldId id="259" r:id="rId6"/>
    <p:sldId id="260" r:id="rId7"/>
    <p:sldId id="262" r:id="rId8"/>
    <p:sldId id="270" r:id="rId9"/>
    <p:sldId id="4197" r:id="rId10"/>
    <p:sldId id="4198" r:id="rId11"/>
    <p:sldId id="264" r:id="rId12"/>
    <p:sldId id="265" r:id="rId13"/>
    <p:sldId id="266" r:id="rId14"/>
  </p:sldIdLst>
  <p:sldSz cx="109728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45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t Steele" initials="PS" lastIdx="2" clrIdx="0">
    <p:extLst>
      <p:ext uri="{19B8F6BF-5375-455C-9EA6-DF929625EA0E}">
        <p15:presenceInfo xmlns:p15="http://schemas.microsoft.com/office/powerpoint/2012/main" userId="S::pat@louisianaassessors.org::dd7a0897-af1c-4aea-a876-42947382f99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38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086" y="96"/>
      </p:cViewPr>
      <p:guideLst>
        <p:guide orient="horz" pos="2160"/>
        <p:guide pos="345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E9795C0-B03F-426C-AF67-56092BA732FD}" type="datetimeFigureOut">
              <a:rPr lang="en-US" smtClean="0"/>
              <a:pPr/>
              <a:t>3/23/2022</a:t>
            </a:fld>
            <a:endParaRPr lang="en-US" dirty="0"/>
          </a:p>
        </p:txBody>
      </p:sp>
      <p:sp>
        <p:nvSpPr>
          <p:cNvPr id="4" name="Slide Image Placeholder 3"/>
          <p:cNvSpPr>
            <a:spLocks noGrp="1" noRot="1" noChangeAspect="1"/>
          </p:cNvSpPr>
          <p:nvPr>
            <p:ph type="sldImg" idx="2"/>
          </p:nvPr>
        </p:nvSpPr>
        <p:spPr>
          <a:xfrm>
            <a:off x="715963" y="696913"/>
            <a:ext cx="5578475"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8447F5B-7A73-46F6-A9BC-F7D7FC30E867}" type="slidenum">
              <a:rPr lang="en-US" smtClean="0"/>
              <a:pPr/>
              <a:t>‹#›</a:t>
            </a:fld>
            <a:endParaRPr lang="en-US" dirty="0"/>
          </a:p>
        </p:txBody>
      </p:sp>
    </p:spTree>
    <p:extLst>
      <p:ext uri="{BB962C8B-B14F-4D97-AF65-F5344CB8AC3E}">
        <p14:creationId xmlns:p14="http://schemas.microsoft.com/office/powerpoint/2010/main" val="769007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447F5B-7A73-46F6-A9BC-F7D7FC30E867}" type="slidenum">
              <a:rPr lang="en-US" smtClean="0"/>
              <a:pPr/>
              <a:t>5</a:t>
            </a:fld>
            <a:endParaRPr lang="en-US" dirty="0"/>
          </a:p>
        </p:txBody>
      </p:sp>
    </p:spTree>
    <p:extLst>
      <p:ext uri="{BB962C8B-B14F-4D97-AF65-F5344CB8AC3E}">
        <p14:creationId xmlns:p14="http://schemas.microsoft.com/office/powerpoint/2010/main" val="718973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458885" y="0"/>
            <a:ext cx="11918798"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5473490" y="-21511"/>
            <a:ext cx="4414939"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5578915" y="-21511"/>
            <a:ext cx="420624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680039" y="2708476"/>
            <a:ext cx="3976026"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5680038" y="4421081"/>
            <a:ext cx="3971764"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5686493" y="1516829"/>
            <a:ext cx="2560320" cy="750981"/>
          </a:xfrm>
        </p:spPr>
        <p:txBody>
          <a:bodyPr anchor="b"/>
          <a:lstStyle>
            <a:lvl1pPr algn="l">
              <a:defRPr sz="2400"/>
            </a:lvl1pPr>
          </a:lstStyle>
          <a:p>
            <a:fld id="{A85252EC-2517-4F1D-B8A1-8798D4121735}" type="datetimeFigureOut">
              <a:rPr lang="en-US" smtClean="0"/>
              <a:pPr/>
              <a:t>3/23/2022</a:t>
            </a:fld>
            <a:endParaRPr lang="en-US" dirty="0"/>
          </a:p>
        </p:txBody>
      </p:sp>
      <p:sp>
        <p:nvSpPr>
          <p:cNvPr id="50" name="Rectangle 49"/>
          <p:cNvSpPr/>
          <p:nvPr/>
        </p:nvSpPr>
        <p:spPr>
          <a:xfrm>
            <a:off x="5581067" y="6088284"/>
            <a:ext cx="420624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6364224" y="5719967"/>
            <a:ext cx="3397910"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5578915" y="5719967"/>
            <a:ext cx="772399" cy="365125"/>
          </a:xfrm>
        </p:spPr>
        <p:txBody>
          <a:bodyPr/>
          <a:lstStyle>
            <a:lvl1pPr>
              <a:defRPr>
                <a:solidFill>
                  <a:schemeClr val="accent1"/>
                </a:solidFill>
              </a:defRPr>
            </a:lvl1pPr>
          </a:lstStyle>
          <a:p>
            <a:fld id="{8D604DF4-C43E-4476-83F4-6608751A02E0}" type="slidenum">
              <a:rPr lang="en-US" smtClean="0"/>
              <a:pPr/>
              <a:t>‹#›</a:t>
            </a:fld>
            <a:endParaRPr lang="en-US" dirty="0"/>
          </a:p>
        </p:txBody>
      </p:sp>
      <p:sp>
        <p:nvSpPr>
          <p:cNvPr id="89" name="Rectangle 88"/>
          <p:cNvSpPr/>
          <p:nvPr/>
        </p:nvSpPr>
        <p:spPr>
          <a:xfrm>
            <a:off x="5581067" y="6088284"/>
            <a:ext cx="420624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604DF4-C43E-4476-83F4-6608751A02E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55280" y="1030147"/>
            <a:ext cx="1781344"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263955" y="1030147"/>
            <a:ext cx="6508445"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604DF4-C43E-4476-83F4-6608751A02E0}"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D1225-1889-430A-B226-A64B9D0583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05A9D2-CEAD-48B6-A594-9E66F429F19C}"/>
              </a:ext>
            </a:extLst>
          </p:cNvPr>
          <p:cNvSpPr>
            <a:spLocks noGrp="1"/>
          </p:cNvSpPr>
          <p:nvPr>
            <p:ph sz="half" idx="1"/>
          </p:nvPr>
        </p:nvSpPr>
        <p:spPr>
          <a:xfrm>
            <a:off x="754380" y="1825625"/>
            <a:ext cx="466344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0ED003-A0F3-4E0B-832C-0ABF188F8FFC}"/>
              </a:ext>
            </a:extLst>
          </p:cNvPr>
          <p:cNvSpPr>
            <a:spLocks noGrp="1"/>
          </p:cNvSpPr>
          <p:nvPr>
            <p:ph sz="half" idx="2"/>
          </p:nvPr>
        </p:nvSpPr>
        <p:spPr>
          <a:xfrm>
            <a:off x="5554980" y="1825625"/>
            <a:ext cx="466344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91120C-A8D7-4182-B52F-71DA4900FDAD}"/>
              </a:ext>
            </a:extLst>
          </p:cNvPr>
          <p:cNvSpPr>
            <a:spLocks noGrp="1"/>
          </p:cNvSpPr>
          <p:nvPr>
            <p:ph type="dt" sz="half" idx="10"/>
          </p:nvPr>
        </p:nvSpPr>
        <p:spPr/>
        <p:txBody>
          <a:bodyPr/>
          <a:lstStyle/>
          <a:p>
            <a:fld id="{75EB25AE-0B3D-49C6-825B-A81C5E668A8F}" type="datetimeFigureOut">
              <a:rPr lang="en-US" smtClean="0"/>
              <a:t>3/23/2022</a:t>
            </a:fld>
            <a:endParaRPr lang="en-US"/>
          </a:p>
        </p:txBody>
      </p:sp>
      <p:sp>
        <p:nvSpPr>
          <p:cNvPr id="6" name="Footer Placeholder 5">
            <a:extLst>
              <a:ext uri="{FF2B5EF4-FFF2-40B4-BE49-F238E27FC236}">
                <a16:creationId xmlns:a16="http://schemas.microsoft.com/office/drawing/2014/main" id="{18239795-A53A-4241-9EAA-D3A3E66F44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9C25D0-6E88-4F01-AB60-83D3EB43FB02}"/>
              </a:ext>
            </a:extLst>
          </p:cNvPr>
          <p:cNvSpPr>
            <a:spLocks noGrp="1"/>
          </p:cNvSpPr>
          <p:nvPr>
            <p:ph type="sldNum" sz="quarter" idx="12"/>
          </p:nvPr>
        </p:nvSpPr>
        <p:spPr/>
        <p:txBody>
          <a:bodyPr/>
          <a:lstStyle/>
          <a:p>
            <a:fld id="{F80A201B-7571-48E2-9A8B-68677DE1D0CD}" type="slidenum">
              <a:rPr lang="en-US" smtClean="0"/>
              <a:t>‹#›</a:t>
            </a:fld>
            <a:endParaRPr lang="en-US"/>
          </a:p>
        </p:txBody>
      </p:sp>
    </p:spTree>
    <p:extLst>
      <p:ext uri="{BB962C8B-B14F-4D97-AF65-F5344CB8AC3E}">
        <p14:creationId xmlns:p14="http://schemas.microsoft.com/office/powerpoint/2010/main" val="3534266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604DF4-C43E-4476-83F4-6608751A02E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0374" y="2900830"/>
            <a:ext cx="7964962"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510375" y="4267201"/>
            <a:ext cx="7964960"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604DF4-C43E-4476-83F4-6608751A02E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D604DF4-C43E-4476-83F4-6608751A02E0}" type="slidenum">
              <a:rPr lang="en-US" smtClean="0"/>
              <a:pPr/>
              <a:t>‹#›</a:t>
            </a:fld>
            <a:endParaRPr lang="en-US" dirty="0"/>
          </a:p>
        </p:txBody>
      </p:sp>
      <p:sp>
        <p:nvSpPr>
          <p:cNvPr id="9" name="Content Placeholder 8"/>
          <p:cNvSpPr>
            <a:spLocks noGrp="1"/>
          </p:cNvSpPr>
          <p:nvPr>
            <p:ph sz="quarter" idx="13"/>
          </p:nvPr>
        </p:nvSpPr>
        <p:spPr>
          <a:xfrm>
            <a:off x="1250899" y="2313432"/>
            <a:ext cx="4103827"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5574182" y="2313431"/>
            <a:ext cx="4103827"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94533" y="2316009"/>
            <a:ext cx="366857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0065" y="2974695"/>
            <a:ext cx="4103827"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14205" y="2316010"/>
            <a:ext cx="3666860"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74182" y="2974695"/>
            <a:ext cx="4103827"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D604DF4-C43E-4476-83F4-6608751A02E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D604DF4-C43E-4476-83F4-6608751A02E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D604DF4-C43E-4476-83F4-6608751A02E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458885" y="0"/>
            <a:ext cx="11918798"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5473490" y="-21511"/>
            <a:ext cx="4414939"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5578915" y="-21510"/>
            <a:ext cx="420624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7" name="Slide Number Placeholder 6"/>
          <p:cNvSpPr>
            <a:spLocks noGrp="1"/>
          </p:cNvSpPr>
          <p:nvPr>
            <p:ph type="sldNum" sz="quarter" idx="12"/>
          </p:nvPr>
        </p:nvSpPr>
        <p:spPr/>
        <p:txBody>
          <a:bodyPr/>
          <a:lstStyle/>
          <a:p>
            <a:fld id="{8D604DF4-C43E-4476-83F4-6608751A02E0}" type="slidenum">
              <a:rPr lang="en-US" smtClean="0"/>
              <a:pPr/>
              <a:t>‹#›</a:t>
            </a:fld>
            <a:endParaRPr lang="en-US" dirty="0"/>
          </a:p>
        </p:txBody>
      </p:sp>
      <p:sp>
        <p:nvSpPr>
          <p:cNvPr id="58" name="Rectangle 57"/>
          <p:cNvSpPr/>
          <p:nvPr/>
        </p:nvSpPr>
        <p:spPr>
          <a:xfrm>
            <a:off x="1086686" y="601884"/>
            <a:ext cx="4274708"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375073" y="856527"/>
            <a:ext cx="3708528"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5581067" y="6088284"/>
            <a:ext cx="420624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5569738" y="5724836"/>
            <a:ext cx="4192397" cy="365125"/>
          </a:xfrm>
        </p:spPr>
        <p:txBody>
          <a:bodyPr>
            <a:normAutofit/>
          </a:bodyPr>
          <a:lstStyle/>
          <a:p>
            <a:endParaRPr lang="en-US" dirty="0"/>
          </a:p>
        </p:txBody>
      </p:sp>
      <p:sp>
        <p:nvSpPr>
          <p:cNvPr id="2" name="Title 1"/>
          <p:cNvSpPr>
            <a:spLocks noGrp="1"/>
          </p:cNvSpPr>
          <p:nvPr>
            <p:ph type="title"/>
          </p:nvPr>
        </p:nvSpPr>
        <p:spPr>
          <a:xfrm>
            <a:off x="5687800" y="2657435"/>
            <a:ext cx="3965486"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5683910" y="4136994"/>
            <a:ext cx="3958541"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458885" y="0"/>
            <a:ext cx="11918798"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5473490" y="-21511"/>
            <a:ext cx="4414939"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5578915" y="-21510"/>
            <a:ext cx="420624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1086686" y="601884"/>
            <a:ext cx="4274708"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5581067" y="6088284"/>
            <a:ext cx="420624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681309" y="2660904"/>
            <a:ext cx="3961181"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206250" y="693795"/>
            <a:ext cx="4031548"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681556" y="4133089"/>
            <a:ext cx="3960688"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5252EC-2517-4F1D-B8A1-8798D4121735}" type="datetimeFigureOut">
              <a:rPr lang="en-US" smtClean="0"/>
              <a:pPr/>
              <a:t>3/23/2022</a:t>
            </a:fld>
            <a:endParaRPr lang="en-US" dirty="0"/>
          </a:p>
        </p:txBody>
      </p:sp>
      <p:sp>
        <p:nvSpPr>
          <p:cNvPr id="6" name="Footer Placeholder 5"/>
          <p:cNvSpPr>
            <a:spLocks noGrp="1"/>
          </p:cNvSpPr>
          <p:nvPr>
            <p:ph type="ftr" sz="quarter" idx="11"/>
          </p:nvPr>
        </p:nvSpPr>
        <p:spPr>
          <a:xfrm>
            <a:off x="5569738" y="5724836"/>
            <a:ext cx="4192397"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8D604DF4-C43E-4476-83F4-6608751A02E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65760" y="0"/>
            <a:ext cx="11918798"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548640" y="333488"/>
            <a:ext cx="987552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5473490" y="-21511"/>
            <a:ext cx="4414939"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5578915" y="-21510"/>
            <a:ext cx="420624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52188" y="1027664"/>
            <a:ext cx="8429693"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52191" y="2323652"/>
            <a:ext cx="8132780"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196866" y="224493"/>
            <a:ext cx="2560320" cy="365125"/>
          </a:xfrm>
          <a:prstGeom prst="rect">
            <a:avLst/>
          </a:prstGeom>
        </p:spPr>
        <p:txBody>
          <a:bodyPr vert="horz" lIns="91440" tIns="45720" rIns="91440" bIns="45720" rtlCol="0" anchor="ctr"/>
          <a:lstStyle>
            <a:lvl1pPr algn="r">
              <a:defRPr sz="1200">
                <a:solidFill>
                  <a:srgbClr val="FEFEFE"/>
                </a:solidFill>
              </a:defRPr>
            </a:lvl1pPr>
          </a:lstStyle>
          <a:p>
            <a:fld id="{A85252EC-2517-4F1D-B8A1-8798D4121735}" type="datetimeFigureOut">
              <a:rPr lang="en-US" smtClean="0"/>
              <a:pPr/>
              <a:t>3/23/2022</a:t>
            </a:fld>
            <a:endParaRPr lang="en-US" dirty="0"/>
          </a:p>
        </p:txBody>
      </p:sp>
      <p:sp>
        <p:nvSpPr>
          <p:cNvPr id="5" name="Footer Placeholder 4"/>
          <p:cNvSpPr>
            <a:spLocks noGrp="1"/>
          </p:cNvSpPr>
          <p:nvPr>
            <p:ph type="ftr" sz="quarter" idx="3"/>
          </p:nvPr>
        </p:nvSpPr>
        <p:spPr>
          <a:xfrm>
            <a:off x="5569738" y="5852161"/>
            <a:ext cx="420258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5578915" y="224492"/>
            <a:ext cx="1598587" cy="365125"/>
          </a:xfrm>
          <a:prstGeom prst="rect">
            <a:avLst/>
          </a:prstGeom>
        </p:spPr>
        <p:txBody>
          <a:bodyPr vert="horz" lIns="91440" tIns="45720" rIns="91440" bIns="45720" rtlCol="0" anchor="ctr"/>
          <a:lstStyle>
            <a:lvl1pPr algn="l">
              <a:defRPr sz="1200">
                <a:solidFill>
                  <a:srgbClr val="FEFEFE"/>
                </a:solidFill>
              </a:defRPr>
            </a:lvl1pPr>
          </a:lstStyle>
          <a:p>
            <a:fld id="{8D604DF4-C43E-4476-83F4-6608751A02E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sv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emf"/><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8.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A6F03889-188A-4FB2-BA12-2AD77772AF89}"/>
              </a:ext>
            </a:extLst>
          </p:cNvPr>
          <p:cNvSpPr>
            <a:spLocks noGrp="1"/>
          </p:cNvSpPr>
          <p:nvPr>
            <p:ph type="title"/>
          </p:nvPr>
        </p:nvSpPr>
        <p:spPr>
          <a:xfrm>
            <a:off x="8153400" y="1027664"/>
            <a:ext cx="1528481" cy="267736"/>
          </a:xfrm>
        </p:spPr>
        <p:txBody>
          <a:bodyPr>
            <a:noAutofit/>
          </a:bodyPr>
          <a:lstStyle/>
          <a:p>
            <a:r>
              <a:rPr lang="en-US" sz="1200" dirty="0"/>
              <a:t>Professional Dev.</a:t>
            </a:r>
          </a:p>
        </p:txBody>
      </p:sp>
      <p:pic>
        <p:nvPicPr>
          <p:cNvPr id="8" name="Picture 7" descr="A picture containing text&#10;&#10;Description automatically generated">
            <a:extLst>
              <a:ext uri="{FF2B5EF4-FFF2-40B4-BE49-F238E27FC236}">
                <a16:creationId xmlns:a16="http://schemas.microsoft.com/office/drawing/2014/main" id="{F2C41D67-C99B-4D48-A7C8-8953A0B3E8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367823"/>
            <a:ext cx="8722896" cy="4068930"/>
          </a:xfrm>
          <a:prstGeom prst="rect">
            <a:avLst/>
          </a:prstGeom>
        </p:spPr>
      </p:pic>
      <p:sp>
        <p:nvSpPr>
          <p:cNvPr id="10" name="Content Placeholder 9">
            <a:extLst>
              <a:ext uri="{FF2B5EF4-FFF2-40B4-BE49-F238E27FC236}">
                <a16:creationId xmlns:a16="http://schemas.microsoft.com/office/drawing/2014/main" id="{0EF29780-1522-4654-BAF0-4E891DD71F07}"/>
              </a:ext>
            </a:extLst>
          </p:cNvPr>
          <p:cNvSpPr>
            <a:spLocks noGrp="1"/>
          </p:cNvSpPr>
          <p:nvPr>
            <p:ph idx="1"/>
          </p:nvPr>
        </p:nvSpPr>
        <p:spPr>
          <a:xfrm>
            <a:off x="8991601" y="5436752"/>
            <a:ext cx="690280" cy="506848"/>
          </a:xfrm>
        </p:spPr>
        <p:txBody>
          <a:bodyPr>
            <a:normAutofit/>
          </a:bodyPr>
          <a:lstStyle/>
          <a:p>
            <a:pPr marL="68580" indent="0">
              <a:buNone/>
            </a:pPr>
            <a:r>
              <a:rPr lang="en-US" sz="1100" dirty="0"/>
              <a:t>3/22</a:t>
            </a:r>
          </a:p>
        </p:txBody>
      </p:sp>
    </p:spTree>
    <p:extLst>
      <p:ext uri="{BB962C8B-B14F-4D97-AF65-F5344CB8AC3E}">
        <p14:creationId xmlns:p14="http://schemas.microsoft.com/office/powerpoint/2010/main" val="3186967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2C1B1-E576-46D0-8FAA-0DBAB2C05CDD}"/>
              </a:ext>
            </a:extLst>
          </p:cNvPr>
          <p:cNvSpPr>
            <a:spLocks noGrp="1"/>
          </p:cNvSpPr>
          <p:nvPr>
            <p:ph type="title"/>
          </p:nvPr>
        </p:nvSpPr>
        <p:spPr>
          <a:xfrm>
            <a:off x="838200" y="2438399"/>
            <a:ext cx="2214991" cy="2209775"/>
          </a:xfrm>
          <a:prstGeom prst="ellipse">
            <a:avLst/>
          </a:prstGeom>
          <a:solidFill>
            <a:srgbClr val="262626"/>
          </a:solidFill>
          <a:ln w="174625" cmpd="thinThick">
            <a:solidFill>
              <a:srgbClr val="262626"/>
            </a:solidFill>
          </a:ln>
        </p:spPr>
        <p:txBody>
          <a:bodyPr vert="horz" lIns="82296" tIns="41148" rIns="82296" bIns="41148" rtlCol="0" anchor="ctr">
            <a:normAutofit/>
          </a:bodyPr>
          <a:lstStyle/>
          <a:p>
            <a:pPr algn="ctr"/>
            <a:r>
              <a:rPr lang="en-US" sz="2340" dirty="0">
                <a:solidFill>
                  <a:srgbClr val="FFFFFF"/>
                </a:solidFill>
              </a:rPr>
              <a:t>Current LAA Medical Benefits</a:t>
            </a:r>
          </a:p>
        </p:txBody>
      </p:sp>
      <p:grpSp>
        <p:nvGrpSpPr>
          <p:cNvPr id="3" name="Group 4">
            <a:extLst>
              <a:ext uri="{FF2B5EF4-FFF2-40B4-BE49-F238E27FC236}">
                <a16:creationId xmlns:a16="http://schemas.microsoft.com/office/drawing/2014/main" id="{560187D8-D3A5-495E-B627-755B53686957}"/>
              </a:ext>
            </a:extLst>
          </p:cNvPr>
          <p:cNvGrpSpPr>
            <a:grpSpLocks noChangeAspect="1"/>
          </p:cNvGrpSpPr>
          <p:nvPr/>
        </p:nvGrpSpPr>
        <p:grpSpPr bwMode="auto">
          <a:xfrm>
            <a:off x="3200400" y="838200"/>
            <a:ext cx="7029450" cy="5257800"/>
            <a:chOff x="2062" y="720"/>
            <a:chExt cx="4428" cy="3145"/>
          </a:xfrm>
        </p:grpSpPr>
        <p:sp>
          <p:nvSpPr>
            <p:cNvPr id="4" name="AutoShape 3">
              <a:extLst>
                <a:ext uri="{FF2B5EF4-FFF2-40B4-BE49-F238E27FC236}">
                  <a16:creationId xmlns:a16="http://schemas.microsoft.com/office/drawing/2014/main" id="{86A36B37-33CA-4DFE-831D-0F001C4BD193}"/>
                </a:ext>
              </a:extLst>
            </p:cNvPr>
            <p:cNvSpPr>
              <a:spLocks noChangeAspect="1" noChangeArrowheads="1" noTextEdit="1"/>
            </p:cNvSpPr>
            <p:nvPr/>
          </p:nvSpPr>
          <p:spPr bwMode="auto">
            <a:xfrm>
              <a:off x="2064" y="720"/>
              <a:ext cx="4419" cy="3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6" name="Group 205">
              <a:extLst>
                <a:ext uri="{FF2B5EF4-FFF2-40B4-BE49-F238E27FC236}">
                  <a16:creationId xmlns:a16="http://schemas.microsoft.com/office/drawing/2014/main" id="{2C6FCD08-5681-455A-80D0-61385730F150}"/>
                </a:ext>
              </a:extLst>
            </p:cNvPr>
            <p:cNvGrpSpPr>
              <a:grpSpLocks/>
            </p:cNvGrpSpPr>
            <p:nvPr/>
          </p:nvGrpSpPr>
          <p:grpSpPr bwMode="auto">
            <a:xfrm>
              <a:off x="2062" y="720"/>
              <a:ext cx="4428" cy="1096"/>
              <a:chOff x="2062" y="720"/>
              <a:chExt cx="4428" cy="1096"/>
            </a:xfrm>
          </p:grpSpPr>
          <p:sp>
            <p:nvSpPr>
              <p:cNvPr id="435" name="Rectangle 5">
                <a:extLst>
                  <a:ext uri="{FF2B5EF4-FFF2-40B4-BE49-F238E27FC236}">
                    <a16:creationId xmlns:a16="http://schemas.microsoft.com/office/drawing/2014/main" id="{738A7422-E44B-481E-B0BD-52C0D19D8333}"/>
                  </a:ext>
                </a:extLst>
              </p:cNvPr>
              <p:cNvSpPr>
                <a:spLocks noChangeArrowheads="1"/>
              </p:cNvSpPr>
              <p:nvPr/>
            </p:nvSpPr>
            <p:spPr bwMode="auto">
              <a:xfrm>
                <a:off x="2066" y="724"/>
                <a:ext cx="1475" cy="21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6" name="Rectangle 6">
                <a:extLst>
                  <a:ext uri="{FF2B5EF4-FFF2-40B4-BE49-F238E27FC236}">
                    <a16:creationId xmlns:a16="http://schemas.microsoft.com/office/drawing/2014/main" id="{F38D5D83-7C5C-4E60-9426-0861B12DB2CC}"/>
                  </a:ext>
                </a:extLst>
              </p:cNvPr>
              <p:cNvSpPr>
                <a:spLocks noChangeArrowheads="1"/>
              </p:cNvSpPr>
              <p:nvPr/>
            </p:nvSpPr>
            <p:spPr bwMode="auto">
              <a:xfrm>
                <a:off x="2111" y="743"/>
                <a:ext cx="1384" cy="87"/>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7" name="Rectangle 7">
                <a:extLst>
                  <a:ext uri="{FF2B5EF4-FFF2-40B4-BE49-F238E27FC236}">
                    <a16:creationId xmlns:a16="http://schemas.microsoft.com/office/drawing/2014/main" id="{E98BAEC3-A728-4815-B228-E9D1B5710766}"/>
                  </a:ext>
                </a:extLst>
              </p:cNvPr>
              <p:cNvSpPr>
                <a:spLocks noChangeArrowheads="1"/>
              </p:cNvSpPr>
              <p:nvPr/>
            </p:nvSpPr>
            <p:spPr bwMode="auto">
              <a:xfrm>
                <a:off x="2278" y="746"/>
                <a:ext cx="116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The Health Plan Medical PPO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8" name="Rectangle 8">
                <a:extLst>
                  <a:ext uri="{FF2B5EF4-FFF2-40B4-BE49-F238E27FC236}">
                    <a16:creationId xmlns:a16="http://schemas.microsoft.com/office/drawing/2014/main" id="{1E358D44-8C2C-4A5E-9C1A-FA585E6C018D}"/>
                  </a:ext>
                </a:extLst>
              </p:cNvPr>
              <p:cNvSpPr>
                <a:spLocks noChangeArrowheads="1"/>
              </p:cNvSpPr>
              <p:nvPr/>
            </p:nvSpPr>
            <p:spPr bwMode="auto">
              <a:xfrm>
                <a:off x="2111" y="830"/>
                <a:ext cx="1384" cy="87"/>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9" name="Rectangle 9">
                <a:extLst>
                  <a:ext uri="{FF2B5EF4-FFF2-40B4-BE49-F238E27FC236}">
                    <a16:creationId xmlns:a16="http://schemas.microsoft.com/office/drawing/2014/main" id="{088C1BA2-5111-4B00-9DF4-BC86620497D7}"/>
                  </a:ext>
                </a:extLst>
              </p:cNvPr>
              <p:cNvSpPr>
                <a:spLocks noChangeArrowheads="1"/>
              </p:cNvSpPr>
              <p:nvPr/>
            </p:nvSpPr>
            <p:spPr bwMode="auto">
              <a:xfrm>
                <a:off x="2251" y="833"/>
                <a:ext cx="49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0180951100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0" name="Rectangle 10">
                <a:extLst>
                  <a:ext uri="{FF2B5EF4-FFF2-40B4-BE49-F238E27FC236}">
                    <a16:creationId xmlns:a16="http://schemas.microsoft.com/office/drawing/2014/main" id="{2A53400D-EC2D-4225-8E47-2C4CCBCD5D2E}"/>
                  </a:ext>
                </a:extLst>
              </p:cNvPr>
              <p:cNvSpPr>
                <a:spLocks noChangeArrowheads="1"/>
              </p:cNvSpPr>
              <p:nvPr/>
            </p:nvSpPr>
            <p:spPr bwMode="auto">
              <a:xfrm>
                <a:off x="2692" y="833"/>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1" name="Rectangle 11">
                <a:extLst>
                  <a:ext uri="{FF2B5EF4-FFF2-40B4-BE49-F238E27FC236}">
                    <a16:creationId xmlns:a16="http://schemas.microsoft.com/office/drawing/2014/main" id="{AD51ECBB-0FE2-4EB0-B2A6-4CCC5B26CF94}"/>
                  </a:ext>
                </a:extLst>
              </p:cNvPr>
              <p:cNvSpPr>
                <a:spLocks noChangeArrowheads="1"/>
              </p:cNvSpPr>
              <p:nvPr/>
            </p:nvSpPr>
            <p:spPr bwMode="auto">
              <a:xfrm>
                <a:off x="2714" y="833"/>
                <a:ext cx="71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Medical PPO Plan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2" name="Rectangle 12">
                <a:extLst>
                  <a:ext uri="{FF2B5EF4-FFF2-40B4-BE49-F238E27FC236}">
                    <a16:creationId xmlns:a16="http://schemas.microsoft.com/office/drawing/2014/main" id="{5C399443-DE43-412C-B2F1-4D48F4D3CA14}"/>
                  </a:ext>
                </a:extLst>
              </p:cNvPr>
              <p:cNvSpPr>
                <a:spLocks noChangeArrowheads="1"/>
              </p:cNvSpPr>
              <p:nvPr/>
            </p:nvSpPr>
            <p:spPr bwMode="auto">
              <a:xfrm>
                <a:off x="3354" y="833"/>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3" name="Rectangle 13">
                <a:extLst>
                  <a:ext uri="{FF2B5EF4-FFF2-40B4-BE49-F238E27FC236}">
                    <a16:creationId xmlns:a16="http://schemas.microsoft.com/office/drawing/2014/main" id="{B97AF972-EF75-41C8-AB29-46B787FC77CA}"/>
                  </a:ext>
                </a:extLst>
              </p:cNvPr>
              <p:cNvSpPr>
                <a:spLocks noChangeArrowheads="1"/>
              </p:cNvSpPr>
              <p:nvPr/>
            </p:nvSpPr>
            <p:spPr bwMode="auto">
              <a:xfrm>
                <a:off x="3545" y="724"/>
                <a:ext cx="1468" cy="21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4" name="Rectangle 14">
                <a:extLst>
                  <a:ext uri="{FF2B5EF4-FFF2-40B4-BE49-F238E27FC236}">
                    <a16:creationId xmlns:a16="http://schemas.microsoft.com/office/drawing/2014/main" id="{E9A9DFAE-BD2B-47E8-B11E-EB50D8888297}"/>
                  </a:ext>
                </a:extLst>
              </p:cNvPr>
              <p:cNvSpPr>
                <a:spLocks noChangeArrowheads="1"/>
              </p:cNvSpPr>
              <p:nvPr/>
            </p:nvSpPr>
            <p:spPr bwMode="auto">
              <a:xfrm>
                <a:off x="3590" y="787"/>
                <a:ext cx="1378" cy="8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5" name="Rectangle 15">
                <a:extLst>
                  <a:ext uri="{FF2B5EF4-FFF2-40B4-BE49-F238E27FC236}">
                    <a16:creationId xmlns:a16="http://schemas.microsoft.com/office/drawing/2014/main" id="{D05C9702-8AB2-4B4D-8F23-4B47A27B1071}"/>
                  </a:ext>
                </a:extLst>
              </p:cNvPr>
              <p:cNvSpPr>
                <a:spLocks noChangeArrowheads="1"/>
              </p:cNvSpPr>
              <p:nvPr/>
            </p:nvSpPr>
            <p:spPr bwMode="auto">
              <a:xfrm>
                <a:off x="3935" y="789"/>
                <a:ext cx="10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In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6" name="Rectangle 16">
                <a:extLst>
                  <a:ext uri="{FF2B5EF4-FFF2-40B4-BE49-F238E27FC236}">
                    <a16:creationId xmlns:a16="http://schemas.microsoft.com/office/drawing/2014/main" id="{1F9CAA7B-BA63-482C-ABB3-644558E3805A}"/>
                  </a:ext>
                </a:extLst>
              </p:cNvPr>
              <p:cNvSpPr>
                <a:spLocks noChangeArrowheads="1"/>
              </p:cNvSpPr>
              <p:nvPr/>
            </p:nvSpPr>
            <p:spPr bwMode="auto">
              <a:xfrm>
                <a:off x="4001" y="789"/>
                <a:ext cx="6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7" name="Rectangle 17">
                <a:extLst>
                  <a:ext uri="{FF2B5EF4-FFF2-40B4-BE49-F238E27FC236}">
                    <a16:creationId xmlns:a16="http://schemas.microsoft.com/office/drawing/2014/main" id="{BAE9A3CA-9CD9-44D7-81B5-422DEB13943B}"/>
                  </a:ext>
                </a:extLst>
              </p:cNvPr>
              <p:cNvSpPr>
                <a:spLocks noChangeArrowheads="1"/>
              </p:cNvSpPr>
              <p:nvPr/>
            </p:nvSpPr>
            <p:spPr bwMode="auto">
              <a:xfrm>
                <a:off x="4027" y="789"/>
                <a:ext cx="66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Network Benefits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8" name="Rectangle 18">
                <a:extLst>
                  <a:ext uri="{FF2B5EF4-FFF2-40B4-BE49-F238E27FC236}">
                    <a16:creationId xmlns:a16="http://schemas.microsoft.com/office/drawing/2014/main" id="{1B8F9B47-AE5F-4EB4-8416-5F1FCF1BF3D7}"/>
                  </a:ext>
                </a:extLst>
              </p:cNvPr>
              <p:cNvSpPr>
                <a:spLocks noChangeArrowheads="1"/>
              </p:cNvSpPr>
              <p:nvPr/>
            </p:nvSpPr>
            <p:spPr bwMode="auto">
              <a:xfrm>
                <a:off x="4624" y="789"/>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9" name="Rectangle 19">
                <a:extLst>
                  <a:ext uri="{FF2B5EF4-FFF2-40B4-BE49-F238E27FC236}">
                    <a16:creationId xmlns:a16="http://schemas.microsoft.com/office/drawing/2014/main" id="{D47E2351-D0BF-4D22-BD99-1525D0BF14D4}"/>
                  </a:ext>
                </a:extLst>
              </p:cNvPr>
              <p:cNvSpPr>
                <a:spLocks noChangeArrowheads="1"/>
              </p:cNvSpPr>
              <p:nvPr/>
            </p:nvSpPr>
            <p:spPr bwMode="auto">
              <a:xfrm>
                <a:off x="5017" y="724"/>
                <a:ext cx="1469" cy="21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Rectangle 20">
                <a:extLst>
                  <a:ext uri="{FF2B5EF4-FFF2-40B4-BE49-F238E27FC236}">
                    <a16:creationId xmlns:a16="http://schemas.microsoft.com/office/drawing/2014/main" id="{C0790F34-A926-4A96-BEC0-D42A54CE8064}"/>
                  </a:ext>
                </a:extLst>
              </p:cNvPr>
              <p:cNvSpPr>
                <a:spLocks noChangeArrowheads="1"/>
              </p:cNvSpPr>
              <p:nvPr/>
            </p:nvSpPr>
            <p:spPr bwMode="auto">
              <a:xfrm>
                <a:off x="5063" y="787"/>
                <a:ext cx="1377" cy="8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1" name="Rectangle 21">
                <a:extLst>
                  <a:ext uri="{FF2B5EF4-FFF2-40B4-BE49-F238E27FC236}">
                    <a16:creationId xmlns:a16="http://schemas.microsoft.com/office/drawing/2014/main" id="{D642F881-DE58-4267-A333-EE750E7525DF}"/>
                  </a:ext>
                </a:extLst>
              </p:cNvPr>
              <p:cNvSpPr>
                <a:spLocks noChangeArrowheads="1"/>
              </p:cNvSpPr>
              <p:nvPr/>
            </p:nvSpPr>
            <p:spPr bwMode="auto">
              <a:xfrm>
                <a:off x="5330" y="789"/>
                <a:ext cx="171"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Out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2" name="Rectangle 22">
                <a:extLst>
                  <a:ext uri="{FF2B5EF4-FFF2-40B4-BE49-F238E27FC236}">
                    <a16:creationId xmlns:a16="http://schemas.microsoft.com/office/drawing/2014/main" id="{F47E2C37-92A9-417B-AB98-F44B92873B9C}"/>
                  </a:ext>
                </a:extLst>
              </p:cNvPr>
              <p:cNvSpPr>
                <a:spLocks noChangeArrowheads="1"/>
              </p:cNvSpPr>
              <p:nvPr/>
            </p:nvSpPr>
            <p:spPr bwMode="auto">
              <a:xfrm>
                <a:off x="5458" y="789"/>
                <a:ext cx="6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3" name="Rectangle 23">
                <a:extLst>
                  <a:ext uri="{FF2B5EF4-FFF2-40B4-BE49-F238E27FC236}">
                    <a16:creationId xmlns:a16="http://schemas.microsoft.com/office/drawing/2014/main" id="{915FCD6E-53A4-4B48-BAA1-7E00A51C4341}"/>
                  </a:ext>
                </a:extLst>
              </p:cNvPr>
              <p:cNvSpPr>
                <a:spLocks noChangeArrowheads="1"/>
              </p:cNvSpPr>
              <p:nvPr/>
            </p:nvSpPr>
            <p:spPr bwMode="auto">
              <a:xfrm>
                <a:off x="5484" y="789"/>
                <a:ext cx="10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of</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4" name="Rectangle 24">
                <a:extLst>
                  <a:ext uri="{FF2B5EF4-FFF2-40B4-BE49-F238E27FC236}">
                    <a16:creationId xmlns:a16="http://schemas.microsoft.com/office/drawing/2014/main" id="{B62B8929-BE8E-4373-B1EE-4552C147A675}"/>
                  </a:ext>
                </a:extLst>
              </p:cNvPr>
              <p:cNvSpPr>
                <a:spLocks noChangeArrowheads="1"/>
              </p:cNvSpPr>
              <p:nvPr/>
            </p:nvSpPr>
            <p:spPr bwMode="auto">
              <a:xfrm>
                <a:off x="5550" y="789"/>
                <a:ext cx="6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5" name="Rectangle 25">
                <a:extLst>
                  <a:ext uri="{FF2B5EF4-FFF2-40B4-BE49-F238E27FC236}">
                    <a16:creationId xmlns:a16="http://schemas.microsoft.com/office/drawing/2014/main" id="{0C296CDF-4EFD-41DA-AE55-E337B8D44197}"/>
                  </a:ext>
                </a:extLst>
              </p:cNvPr>
              <p:cNvSpPr>
                <a:spLocks noChangeArrowheads="1"/>
              </p:cNvSpPr>
              <p:nvPr/>
            </p:nvSpPr>
            <p:spPr bwMode="auto">
              <a:xfrm>
                <a:off x="5577" y="789"/>
                <a:ext cx="66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Network Benefits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6" name="Rectangle 26">
                <a:extLst>
                  <a:ext uri="{FF2B5EF4-FFF2-40B4-BE49-F238E27FC236}">
                    <a16:creationId xmlns:a16="http://schemas.microsoft.com/office/drawing/2014/main" id="{5FD814FF-7F98-441C-976A-5B5293BCDF70}"/>
                  </a:ext>
                </a:extLst>
              </p:cNvPr>
              <p:cNvSpPr>
                <a:spLocks noChangeArrowheads="1"/>
              </p:cNvSpPr>
              <p:nvPr/>
            </p:nvSpPr>
            <p:spPr bwMode="auto">
              <a:xfrm>
                <a:off x="6173" y="789"/>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7" name="Rectangle 27">
                <a:extLst>
                  <a:ext uri="{FF2B5EF4-FFF2-40B4-BE49-F238E27FC236}">
                    <a16:creationId xmlns:a16="http://schemas.microsoft.com/office/drawing/2014/main" id="{5B8E1A61-08AB-448F-9E83-7112230B8F62}"/>
                  </a:ext>
                </a:extLst>
              </p:cNvPr>
              <p:cNvSpPr>
                <a:spLocks noChangeArrowheads="1"/>
              </p:cNvSpPr>
              <p:nvPr/>
            </p:nvSpPr>
            <p:spPr bwMode="auto">
              <a:xfrm>
                <a:off x="2062" y="72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8" name="Rectangle 28">
                <a:extLst>
                  <a:ext uri="{FF2B5EF4-FFF2-40B4-BE49-F238E27FC236}">
                    <a16:creationId xmlns:a16="http://schemas.microsoft.com/office/drawing/2014/main" id="{032869F2-30D7-4E90-8684-753E0A2E7250}"/>
                  </a:ext>
                </a:extLst>
              </p:cNvPr>
              <p:cNvSpPr>
                <a:spLocks noChangeArrowheads="1"/>
              </p:cNvSpPr>
              <p:nvPr/>
            </p:nvSpPr>
            <p:spPr bwMode="auto">
              <a:xfrm>
                <a:off x="2062" y="72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Rectangle 29">
                <a:extLst>
                  <a:ext uri="{FF2B5EF4-FFF2-40B4-BE49-F238E27FC236}">
                    <a16:creationId xmlns:a16="http://schemas.microsoft.com/office/drawing/2014/main" id="{DACDC61A-B8E5-41E8-9210-48CB2FD55C63}"/>
                  </a:ext>
                </a:extLst>
              </p:cNvPr>
              <p:cNvSpPr>
                <a:spLocks noChangeArrowheads="1"/>
              </p:cNvSpPr>
              <p:nvPr/>
            </p:nvSpPr>
            <p:spPr bwMode="auto">
              <a:xfrm>
                <a:off x="2066" y="720"/>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0" name="Rectangle 30">
                <a:extLst>
                  <a:ext uri="{FF2B5EF4-FFF2-40B4-BE49-F238E27FC236}">
                    <a16:creationId xmlns:a16="http://schemas.microsoft.com/office/drawing/2014/main" id="{CA34AED7-E17C-4610-ADF1-54A18E6D4544}"/>
                  </a:ext>
                </a:extLst>
              </p:cNvPr>
              <p:cNvSpPr>
                <a:spLocks noChangeArrowheads="1"/>
              </p:cNvSpPr>
              <p:nvPr/>
            </p:nvSpPr>
            <p:spPr bwMode="auto">
              <a:xfrm>
                <a:off x="3541" y="72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1" name="Rectangle 31">
                <a:extLst>
                  <a:ext uri="{FF2B5EF4-FFF2-40B4-BE49-F238E27FC236}">
                    <a16:creationId xmlns:a16="http://schemas.microsoft.com/office/drawing/2014/main" id="{813640AE-3613-4046-917D-144023F89D6D}"/>
                  </a:ext>
                </a:extLst>
              </p:cNvPr>
              <p:cNvSpPr>
                <a:spLocks noChangeArrowheads="1"/>
              </p:cNvSpPr>
              <p:nvPr/>
            </p:nvSpPr>
            <p:spPr bwMode="auto">
              <a:xfrm>
                <a:off x="3545" y="720"/>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2" name="Rectangle 32">
                <a:extLst>
                  <a:ext uri="{FF2B5EF4-FFF2-40B4-BE49-F238E27FC236}">
                    <a16:creationId xmlns:a16="http://schemas.microsoft.com/office/drawing/2014/main" id="{25BBDDFA-72CA-4A23-8805-6CE5DFF9D4DB}"/>
                  </a:ext>
                </a:extLst>
              </p:cNvPr>
              <p:cNvSpPr>
                <a:spLocks noChangeArrowheads="1"/>
              </p:cNvSpPr>
              <p:nvPr/>
            </p:nvSpPr>
            <p:spPr bwMode="auto">
              <a:xfrm>
                <a:off x="5013" y="72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Rectangle 33">
                <a:extLst>
                  <a:ext uri="{FF2B5EF4-FFF2-40B4-BE49-F238E27FC236}">
                    <a16:creationId xmlns:a16="http://schemas.microsoft.com/office/drawing/2014/main" id="{B3D9B3FA-C469-4E47-8E14-E49B247499DE}"/>
                  </a:ext>
                </a:extLst>
              </p:cNvPr>
              <p:cNvSpPr>
                <a:spLocks noChangeArrowheads="1"/>
              </p:cNvSpPr>
              <p:nvPr/>
            </p:nvSpPr>
            <p:spPr bwMode="auto">
              <a:xfrm>
                <a:off x="5017" y="720"/>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4" name="Rectangle 34">
                <a:extLst>
                  <a:ext uri="{FF2B5EF4-FFF2-40B4-BE49-F238E27FC236}">
                    <a16:creationId xmlns:a16="http://schemas.microsoft.com/office/drawing/2014/main" id="{FAA85B90-A29B-4D0C-9233-6811A1BC06FF}"/>
                  </a:ext>
                </a:extLst>
              </p:cNvPr>
              <p:cNvSpPr>
                <a:spLocks noChangeArrowheads="1"/>
              </p:cNvSpPr>
              <p:nvPr/>
            </p:nvSpPr>
            <p:spPr bwMode="auto">
              <a:xfrm>
                <a:off x="6486" y="72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5" name="Rectangle 35">
                <a:extLst>
                  <a:ext uri="{FF2B5EF4-FFF2-40B4-BE49-F238E27FC236}">
                    <a16:creationId xmlns:a16="http://schemas.microsoft.com/office/drawing/2014/main" id="{A4FD8209-A0EC-4F8A-AA4B-CF37E256F3B6}"/>
                  </a:ext>
                </a:extLst>
              </p:cNvPr>
              <p:cNvSpPr>
                <a:spLocks noChangeArrowheads="1"/>
              </p:cNvSpPr>
              <p:nvPr/>
            </p:nvSpPr>
            <p:spPr bwMode="auto">
              <a:xfrm>
                <a:off x="6486" y="72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6" name="Rectangle 36">
                <a:extLst>
                  <a:ext uri="{FF2B5EF4-FFF2-40B4-BE49-F238E27FC236}">
                    <a16:creationId xmlns:a16="http://schemas.microsoft.com/office/drawing/2014/main" id="{3E619047-2929-4245-90DD-0588900D4088}"/>
                  </a:ext>
                </a:extLst>
              </p:cNvPr>
              <p:cNvSpPr>
                <a:spLocks noChangeArrowheads="1"/>
              </p:cNvSpPr>
              <p:nvPr/>
            </p:nvSpPr>
            <p:spPr bwMode="auto">
              <a:xfrm>
                <a:off x="2062" y="724"/>
                <a:ext cx="4" cy="21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7" name="Rectangle 37">
                <a:extLst>
                  <a:ext uri="{FF2B5EF4-FFF2-40B4-BE49-F238E27FC236}">
                    <a16:creationId xmlns:a16="http://schemas.microsoft.com/office/drawing/2014/main" id="{3138BF54-82AB-4978-8AAF-87A0EC6B674C}"/>
                  </a:ext>
                </a:extLst>
              </p:cNvPr>
              <p:cNvSpPr>
                <a:spLocks noChangeArrowheads="1"/>
              </p:cNvSpPr>
              <p:nvPr/>
            </p:nvSpPr>
            <p:spPr bwMode="auto">
              <a:xfrm>
                <a:off x="3541" y="724"/>
                <a:ext cx="4" cy="21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8" name="Rectangle 38">
                <a:extLst>
                  <a:ext uri="{FF2B5EF4-FFF2-40B4-BE49-F238E27FC236}">
                    <a16:creationId xmlns:a16="http://schemas.microsoft.com/office/drawing/2014/main" id="{615395B4-25C5-4CF6-846D-C8A928245F61}"/>
                  </a:ext>
                </a:extLst>
              </p:cNvPr>
              <p:cNvSpPr>
                <a:spLocks noChangeArrowheads="1"/>
              </p:cNvSpPr>
              <p:nvPr/>
            </p:nvSpPr>
            <p:spPr bwMode="auto">
              <a:xfrm>
                <a:off x="5013" y="724"/>
                <a:ext cx="4" cy="21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9" name="Rectangle 39">
                <a:extLst>
                  <a:ext uri="{FF2B5EF4-FFF2-40B4-BE49-F238E27FC236}">
                    <a16:creationId xmlns:a16="http://schemas.microsoft.com/office/drawing/2014/main" id="{BA168886-4E2A-486B-BCDF-6F1C5A62444F}"/>
                  </a:ext>
                </a:extLst>
              </p:cNvPr>
              <p:cNvSpPr>
                <a:spLocks noChangeArrowheads="1"/>
              </p:cNvSpPr>
              <p:nvPr/>
            </p:nvSpPr>
            <p:spPr bwMode="auto">
              <a:xfrm>
                <a:off x="6486" y="724"/>
                <a:ext cx="4" cy="21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0" name="Rectangle 40">
                <a:extLst>
                  <a:ext uri="{FF2B5EF4-FFF2-40B4-BE49-F238E27FC236}">
                    <a16:creationId xmlns:a16="http://schemas.microsoft.com/office/drawing/2014/main" id="{D93B44F7-5210-4E90-92DA-2AAE0C64A0FC}"/>
                  </a:ext>
                </a:extLst>
              </p:cNvPr>
              <p:cNvSpPr>
                <a:spLocks noChangeArrowheads="1"/>
              </p:cNvSpPr>
              <p:nvPr/>
            </p:nvSpPr>
            <p:spPr bwMode="auto">
              <a:xfrm>
                <a:off x="2066" y="940"/>
                <a:ext cx="1475" cy="102"/>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1" name="Rectangle 41">
                <a:extLst>
                  <a:ext uri="{FF2B5EF4-FFF2-40B4-BE49-F238E27FC236}">
                    <a16:creationId xmlns:a16="http://schemas.microsoft.com/office/drawing/2014/main" id="{E737426E-780B-46B3-B72E-769474BFE118}"/>
                  </a:ext>
                </a:extLst>
              </p:cNvPr>
              <p:cNvSpPr>
                <a:spLocks noChangeArrowheads="1"/>
              </p:cNvSpPr>
              <p:nvPr/>
            </p:nvSpPr>
            <p:spPr bwMode="auto">
              <a:xfrm>
                <a:off x="2111" y="948"/>
                <a:ext cx="1384"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2" name="Rectangle 42">
                <a:extLst>
                  <a:ext uri="{FF2B5EF4-FFF2-40B4-BE49-F238E27FC236}">
                    <a16:creationId xmlns:a16="http://schemas.microsoft.com/office/drawing/2014/main" id="{226505D7-BDB4-4342-B019-894092F0FFC2}"/>
                  </a:ext>
                </a:extLst>
              </p:cNvPr>
              <p:cNvSpPr>
                <a:spLocks noChangeArrowheads="1"/>
              </p:cNvSpPr>
              <p:nvPr/>
            </p:nvSpPr>
            <p:spPr bwMode="auto">
              <a:xfrm>
                <a:off x="2111" y="949"/>
                <a:ext cx="1048"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Calendar Year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3" name="Rectangle 43">
                <a:extLst>
                  <a:ext uri="{FF2B5EF4-FFF2-40B4-BE49-F238E27FC236}">
                    <a16:creationId xmlns:a16="http://schemas.microsoft.com/office/drawing/2014/main" id="{DAB9A021-2148-41BD-86A7-73CA86D9A464}"/>
                  </a:ext>
                </a:extLst>
              </p:cNvPr>
              <p:cNvSpPr>
                <a:spLocks noChangeArrowheads="1"/>
              </p:cNvSpPr>
              <p:nvPr/>
            </p:nvSpPr>
            <p:spPr bwMode="auto">
              <a:xfrm>
                <a:off x="3069" y="949"/>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4" name="Rectangle 44">
                <a:extLst>
                  <a:ext uri="{FF2B5EF4-FFF2-40B4-BE49-F238E27FC236}">
                    <a16:creationId xmlns:a16="http://schemas.microsoft.com/office/drawing/2014/main" id="{E53102C5-7339-4983-A5EC-4790C21BCC54}"/>
                  </a:ext>
                </a:extLst>
              </p:cNvPr>
              <p:cNvSpPr>
                <a:spLocks noChangeArrowheads="1"/>
              </p:cNvSpPr>
              <p:nvPr/>
            </p:nvSpPr>
            <p:spPr bwMode="auto">
              <a:xfrm>
                <a:off x="3545" y="940"/>
                <a:ext cx="1468" cy="102"/>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5" name="Rectangle 45">
                <a:extLst>
                  <a:ext uri="{FF2B5EF4-FFF2-40B4-BE49-F238E27FC236}">
                    <a16:creationId xmlns:a16="http://schemas.microsoft.com/office/drawing/2014/main" id="{DA87F221-F73E-4A29-B52B-F8961B04E629}"/>
                  </a:ext>
                </a:extLst>
              </p:cNvPr>
              <p:cNvSpPr>
                <a:spLocks noChangeArrowheads="1"/>
              </p:cNvSpPr>
              <p:nvPr/>
            </p:nvSpPr>
            <p:spPr bwMode="auto">
              <a:xfrm>
                <a:off x="3590" y="948"/>
                <a:ext cx="1378"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6" name="Rectangle 46">
                <a:extLst>
                  <a:ext uri="{FF2B5EF4-FFF2-40B4-BE49-F238E27FC236}">
                    <a16:creationId xmlns:a16="http://schemas.microsoft.com/office/drawing/2014/main" id="{DDB2F533-42B7-464E-83F4-34567144153E}"/>
                  </a:ext>
                </a:extLst>
              </p:cNvPr>
              <p:cNvSpPr>
                <a:spLocks noChangeArrowheads="1"/>
              </p:cNvSpPr>
              <p:nvPr/>
            </p:nvSpPr>
            <p:spPr bwMode="auto">
              <a:xfrm>
                <a:off x="3590" y="949"/>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7" name="Rectangle 47">
                <a:extLst>
                  <a:ext uri="{FF2B5EF4-FFF2-40B4-BE49-F238E27FC236}">
                    <a16:creationId xmlns:a16="http://schemas.microsoft.com/office/drawing/2014/main" id="{5644960B-EC4E-4C6F-84A3-E993F7D549B0}"/>
                  </a:ext>
                </a:extLst>
              </p:cNvPr>
              <p:cNvSpPr>
                <a:spLocks noChangeArrowheads="1"/>
              </p:cNvSpPr>
              <p:nvPr/>
            </p:nvSpPr>
            <p:spPr bwMode="auto">
              <a:xfrm>
                <a:off x="5017" y="940"/>
                <a:ext cx="1469" cy="102"/>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8" name="Rectangle 48">
                <a:extLst>
                  <a:ext uri="{FF2B5EF4-FFF2-40B4-BE49-F238E27FC236}">
                    <a16:creationId xmlns:a16="http://schemas.microsoft.com/office/drawing/2014/main" id="{8ACF5F14-3A59-429F-8E6F-3811BC94E2EA}"/>
                  </a:ext>
                </a:extLst>
              </p:cNvPr>
              <p:cNvSpPr>
                <a:spLocks noChangeArrowheads="1"/>
              </p:cNvSpPr>
              <p:nvPr/>
            </p:nvSpPr>
            <p:spPr bwMode="auto">
              <a:xfrm>
                <a:off x="5063" y="948"/>
                <a:ext cx="1377"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9" name="Rectangle 49">
                <a:extLst>
                  <a:ext uri="{FF2B5EF4-FFF2-40B4-BE49-F238E27FC236}">
                    <a16:creationId xmlns:a16="http://schemas.microsoft.com/office/drawing/2014/main" id="{897D9A1C-173D-4236-9384-76B06EFD0788}"/>
                  </a:ext>
                </a:extLst>
              </p:cNvPr>
              <p:cNvSpPr>
                <a:spLocks noChangeArrowheads="1"/>
              </p:cNvSpPr>
              <p:nvPr/>
            </p:nvSpPr>
            <p:spPr bwMode="auto">
              <a:xfrm>
                <a:off x="5063" y="949"/>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0" name="Rectangle 50">
                <a:extLst>
                  <a:ext uri="{FF2B5EF4-FFF2-40B4-BE49-F238E27FC236}">
                    <a16:creationId xmlns:a16="http://schemas.microsoft.com/office/drawing/2014/main" id="{59E4FF26-F245-41C2-9AC2-0421C234A8D6}"/>
                  </a:ext>
                </a:extLst>
              </p:cNvPr>
              <p:cNvSpPr>
                <a:spLocks noChangeArrowheads="1"/>
              </p:cNvSpPr>
              <p:nvPr/>
            </p:nvSpPr>
            <p:spPr bwMode="auto">
              <a:xfrm>
                <a:off x="2062" y="93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1" name="Rectangle 51">
                <a:extLst>
                  <a:ext uri="{FF2B5EF4-FFF2-40B4-BE49-F238E27FC236}">
                    <a16:creationId xmlns:a16="http://schemas.microsoft.com/office/drawing/2014/main" id="{0003A77F-7C2F-423B-8BA2-878552FCFE86}"/>
                  </a:ext>
                </a:extLst>
              </p:cNvPr>
              <p:cNvSpPr>
                <a:spLocks noChangeArrowheads="1"/>
              </p:cNvSpPr>
              <p:nvPr/>
            </p:nvSpPr>
            <p:spPr bwMode="auto">
              <a:xfrm>
                <a:off x="2066" y="936"/>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2" name="Rectangle 52">
                <a:extLst>
                  <a:ext uri="{FF2B5EF4-FFF2-40B4-BE49-F238E27FC236}">
                    <a16:creationId xmlns:a16="http://schemas.microsoft.com/office/drawing/2014/main" id="{315748AA-B5BE-445C-B7D0-C56A9488C8F3}"/>
                  </a:ext>
                </a:extLst>
              </p:cNvPr>
              <p:cNvSpPr>
                <a:spLocks noChangeArrowheads="1"/>
              </p:cNvSpPr>
              <p:nvPr/>
            </p:nvSpPr>
            <p:spPr bwMode="auto">
              <a:xfrm>
                <a:off x="3541" y="93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3" name="Rectangle 53">
                <a:extLst>
                  <a:ext uri="{FF2B5EF4-FFF2-40B4-BE49-F238E27FC236}">
                    <a16:creationId xmlns:a16="http://schemas.microsoft.com/office/drawing/2014/main" id="{7CB10189-75C4-4B84-BD04-233272C099EB}"/>
                  </a:ext>
                </a:extLst>
              </p:cNvPr>
              <p:cNvSpPr>
                <a:spLocks noChangeArrowheads="1"/>
              </p:cNvSpPr>
              <p:nvPr/>
            </p:nvSpPr>
            <p:spPr bwMode="auto">
              <a:xfrm>
                <a:off x="3545" y="936"/>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4" name="Rectangle 54">
                <a:extLst>
                  <a:ext uri="{FF2B5EF4-FFF2-40B4-BE49-F238E27FC236}">
                    <a16:creationId xmlns:a16="http://schemas.microsoft.com/office/drawing/2014/main" id="{F97C8E31-625F-4555-A59D-E905BD429CEF}"/>
                  </a:ext>
                </a:extLst>
              </p:cNvPr>
              <p:cNvSpPr>
                <a:spLocks noChangeArrowheads="1"/>
              </p:cNvSpPr>
              <p:nvPr/>
            </p:nvSpPr>
            <p:spPr bwMode="auto">
              <a:xfrm>
                <a:off x="5013" y="93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5" name="Rectangle 55">
                <a:extLst>
                  <a:ext uri="{FF2B5EF4-FFF2-40B4-BE49-F238E27FC236}">
                    <a16:creationId xmlns:a16="http://schemas.microsoft.com/office/drawing/2014/main" id="{79243C3D-ADAD-413E-825C-558A389B13E9}"/>
                  </a:ext>
                </a:extLst>
              </p:cNvPr>
              <p:cNvSpPr>
                <a:spLocks noChangeArrowheads="1"/>
              </p:cNvSpPr>
              <p:nvPr/>
            </p:nvSpPr>
            <p:spPr bwMode="auto">
              <a:xfrm>
                <a:off x="5017" y="936"/>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6" name="Rectangle 56">
                <a:extLst>
                  <a:ext uri="{FF2B5EF4-FFF2-40B4-BE49-F238E27FC236}">
                    <a16:creationId xmlns:a16="http://schemas.microsoft.com/office/drawing/2014/main" id="{6CDD483E-A07A-44CF-94A0-2BCE7FFB4D8E}"/>
                  </a:ext>
                </a:extLst>
              </p:cNvPr>
              <p:cNvSpPr>
                <a:spLocks noChangeArrowheads="1"/>
              </p:cNvSpPr>
              <p:nvPr/>
            </p:nvSpPr>
            <p:spPr bwMode="auto">
              <a:xfrm>
                <a:off x="6486" y="93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7" name="Rectangle 57">
                <a:extLst>
                  <a:ext uri="{FF2B5EF4-FFF2-40B4-BE49-F238E27FC236}">
                    <a16:creationId xmlns:a16="http://schemas.microsoft.com/office/drawing/2014/main" id="{30E2ED39-6839-4BB7-932D-E17DE9B25B0B}"/>
                  </a:ext>
                </a:extLst>
              </p:cNvPr>
              <p:cNvSpPr>
                <a:spLocks noChangeArrowheads="1"/>
              </p:cNvSpPr>
              <p:nvPr/>
            </p:nvSpPr>
            <p:spPr bwMode="auto">
              <a:xfrm>
                <a:off x="2062" y="940"/>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8" name="Rectangle 58">
                <a:extLst>
                  <a:ext uri="{FF2B5EF4-FFF2-40B4-BE49-F238E27FC236}">
                    <a16:creationId xmlns:a16="http://schemas.microsoft.com/office/drawing/2014/main" id="{6F64C2A9-65FD-4E56-B78D-213C0218ACB9}"/>
                  </a:ext>
                </a:extLst>
              </p:cNvPr>
              <p:cNvSpPr>
                <a:spLocks noChangeArrowheads="1"/>
              </p:cNvSpPr>
              <p:nvPr/>
            </p:nvSpPr>
            <p:spPr bwMode="auto">
              <a:xfrm>
                <a:off x="3541" y="940"/>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9" name="Rectangle 59">
                <a:extLst>
                  <a:ext uri="{FF2B5EF4-FFF2-40B4-BE49-F238E27FC236}">
                    <a16:creationId xmlns:a16="http://schemas.microsoft.com/office/drawing/2014/main" id="{0E3A25DE-3CFE-4AA4-A3A2-99647701FF06}"/>
                  </a:ext>
                </a:extLst>
              </p:cNvPr>
              <p:cNvSpPr>
                <a:spLocks noChangeArrowheads="1"/>
              </p:cNvSpPr>
              <p:nvPr/>
            </p:nvSpPr>
            <p:spPr bwMode="auto">
              <a:xfrm>
                <a:off x="5013" y="940"/>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0" name="Rectangle 60">
                <a:extLst>
                  <a:ext uri="{FF2B5EF4-FFF2-40B4-BE49-F238E27FC236}">
                    <a16:creationId xmlns:a16="http://schemas.microsoft.com/office/drawing/2014/main" id="{CBE48516-7A6F-46F3-A070-28B2ADA0236F}"/>
                  </a:ext>
                </a:extLst>
              </p:cNvPr>
              <p:cNvSpPr>
                <a:spLocks noChangeArrowheads="1"/>
              </p:cNvSpPr>
              <p:nvPr/>
            </p:nvSpPr>
            <p:spPr bwMode="auto">
              <a:xfrm>
                <a:off x="6486" y="940"/>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1" name="Rectangle 61">
                <a:extLst>
                  <a:ext uri="{FF2B5EF4-FFF2-40B4-BE49-F238E27FC236}">
                    <a16:creationId xmlns:a16="http://schemas.microsoft.com/office/drawing/2014/main" id="{FDAE563F-5ADB-4FEE-A408-563489A3BA9C}"/>
                  </a:ext>
                </a:extLst>
              </p:cNvPr>
              <p:cNvSpPr>
                <a:spLocks noChangeArrowheads="1"/>
              </p:cNvSpPr>
              <p:nvPr/>
            </p:nvSpPr>
            <p:spPr bwMode="auto">
              <a:xfrm>
                <a:off x="2066" y="1046"/>
                <a:ext cx="1475" cy="10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2" name="Rectangle 62">
                <a:extLst>
                  <a:ext uri="{FF2B5EF4-FFF2-40B4-BE49-F238E27FC236}">
                    <a16:creationId xmlns:a16="http://schemas.microsoft.com/office/drawing/2014/main" id="{CA4B1511-77AB-45C9-8CF7-998E5BF1906F}"/>
                  </a:ext>
                </a:extLst>
              </p:cNvPr>
              <p:cNvSpPr>
                <a:spLocks noChangeArrowheads="1"/>
              </p:cNvSpPr>
              <p:nvPr/>
            </p:nvSpPr>
            <p:spPr bwMode="auto">
              <a:xfrm>
                <a:off x="2111" y="1056"/>
                <a:ext cx="1384"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3" name="Rectangle 63">
                <a:extLst>
                  <a:ext uri="{FF2B5EF4-FFF2-40B4-BE49-F238E27FC236}">
                    <a16:creationId xmlns:a16="http://schemas.microsoft.com/office/drawing/2014/main" id="{64DC0F3D-7D97-4895-914D-C9779E34A149}"/>
                  </a:ext>
                </a:extLst>
              </p:cNvPr>
              <p:cNvSpPr>
                <a:spLocks noChangeArrowheads="1"/>
              </p:cNvSpPr>
              <p:nvPr/>
            </p:nvSpPr>
            <p:spPr bwMode="auto">
              <a:xfrm>
                <a:off x="2111" y="1058"/>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4" name="Rectangle 64">
                <a:extLst>
                  <a:ext uri="{FF2B5EF4-FFF2-40B4-BE49-F238E27FC236}">
                    <a16:creationId xmlns:a16="http://schemas.microsoft.com/office/drawing/2014/main" id="{BAED004B-ABC3-45C4-AB8C-49B9FE978E66}"/>
                  </a:ext>
                </a:extLst>
              </p:cNvPr>
              <p:cNvSpPr>
                <a:spLocks noChangeArrowheads="1"/>
              </p:cNvSpPr>
              <p:nvPr/>
            </p:nvSpPr>
            <p:spPr bwMode="auto">
              <a:xfrm>
                <a:off x="2147" y="1058"/>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5" name="Rectangle 65">
                <a:extLst>
                  <a:ext uri="{FF2B5EF4-FFF2-40B4-BE49-F238E27FC236}">
                    <a16:creationId xmlns:a16="http://schemas.microsoft.com/office/drawing/2014/main" id="{EDB2C98C-7B2B-4E54-BCE9-1F200CB64A85}"/>
                  </a:ext>
                </a:extLst>
              </p:cNvPr>
              <p:cNvSpPr>
                <a:spLocks noChangeArrowheads="1"/>
              </p:cNvSpPr>
              <p:nvPr/>
            </p:nvSpPr>
            <p:spPr bwMode="auto">
              <a:xfrm>
                <a:off x="2269" y="1058"/>
                <a:ext cx="38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Individual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6" name="Rectangle 66">
                <a:extLst>
                  <a:ext uri="{FF2B5EF4-FFF2-40B4-BE49-F238E27FC236}">
                    <a16:creationId xmlns:a16="http://schemas.microsoft.com/office/drawing/2014/main" id="{0A1B8533-1162-4AFD-8B7F-1FACCFFD4313}"/>
                  </a:ext>
                </a:extLst>
              </p:cNvPr>
              <p:cNvSpPr>
                <a:spLocks noChangeArrowheads="1"/>
              </p:cNvSpPr>
              <p:nvPr/>
            </p:nvSpPr>
            <p:spPr bwMode="auto">
              <a:xfrm>
                <a:off x="2603" y="1058"/>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7" name="Rectangle 67">
                <a:extLst>
                  <a:ext uri="{FF2B5EF4-FFF2-40B4-BE49-F238E27FC236}">
                    <a16:creationId xmlns:a16="http://schemas.microsoft.com/office/drawing/2014/main" id="{234886BF-BD3F-48FC-9CB8-CAD910BBE235}"/>
                  </a:ext>
                </a:extLst>
              </p:cNvPr>
              <p:cNvSpPr>
                <a:spLocks noChangeArrowheads="1"/>
              </p:cNvSpPr>
              <p:nvPr/>
            </p:nvSpPr>
            <p:spPr bwMode="auto">
              <a:xfrm>
                <a:off x="3545" y="1046"/>
                <a:ext cx="1468" cy="10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Rectangle 68">
                <a:extLst>
                  <a:ext uri="{FF2B5EF4-FFF2-40B4-BE49-F238E27FC236}">
                    <a16:creationId xmlns:a16="http://schemas.microsoft.com/office/drawing/2014/main" id="{0A52EFFB-732B-4B56-A553-E05A83494315}"/>
                  </a:ext>
                </a:extLst>
              </p:cNvPr>
              <p:cNvSpPr>
                <a:spLocks noChangeArrowheads="1"/>
              </p:cNvSpPr>
              <p:nvPr/>
            </p:nvSpPr>
            <p:spPr bwMode="auto">
              <a:xfrm>
                <a:off x="3590" y="1056"/>
                <a:ext cx="1378"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Rectangle 69">
                <a:extLst>
                  <a:ext uri="{FF2B5EF4-FFF2-40B4-BE49-F238E27FC236}">
                    <a16:creationId xmlns:a16="http://schemas.microsoft.com/office/drawing/2014/main" id="{DC6522B2-5D21-4607-88DB-8D9FC0803E1C}"/>
                  </a:ext>
                </a:extLst>
              </p:cNvPr>
              <p:cNvSpPr>
                <a:spLocks noChangeArrowheads="1"/>
              </p:cNvSpPr>
              <p:nvPr/>
            </p:nvSpPr>
            <p:spPr bwMode="auto">
              <a:xfrm>
                <a:off x="3590" y="1058"/>
                <a:ext cx="26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$500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0" name="Rectangle 70">
                <a:extLst>
                  <a:ext uri="{FF2B5EF4-FFF2-40B4-BE49-F238E27FC236}">
                    <a16:creationId xmlns:a16="http://schemas.microsoft.com/office/drawing/2014/main" id="{FE685875-BE59-4519-AD7A-D65E83D58280}"/>
                  </a:ext>
                </a:extLst>
              </p:cNvPr>
              <p:cNvSpPr>
                <a:spLocks noChangeArrowheads="1"/>
              </p:cNvSpPr>
              <p:nvPr/>
            </p:nvSpPr>
            <p:spPr bwMode="auto">
              <a:xfrm>
                <a:off x="3810" y="1058"/>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1" name="Rectangle 71">
                <a:extLst>
                  <a:ext uri="{FF2B5EF4-FFF2-40B4-BE49-F238E27FC236}">
                    <a16:creationId xmlns:a16="http://schemas.microsoft.com/office/drawing/2014/main" id="{3E359483-C37B-4E43-A7FF-C5215EA922F6}"/>
                  </a:ext>
                </a:extLst>
              </p:cNvPr>
              <p:cNvSpPr>
                <a:spLocks noChangeArrowheads="1"/>
              </p:cNvSpPr>
              <p:nvPr/>
            </p:nvSpPr>
            <p:spPr bwMode="auto">
              <a:xfrm>
                <a:off x="5017" y="1046"/>
                <a:ext cx="1469" cy="10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Rectangle 72">
                <a:extLst>
                  <a:ext uri="{FF2B5EF4-FFF2-40B4-BE49-F238E27FC236}">
                    <a16:creationId xmlns:a16="http://schemas.microsoft.com/office/drawing/2014/main" id="{BF6C76F3-FF52-43F6-B1AD-7594C3D9B7CB}"/>
                  </a:ext>
                </a:extLst>
              </p:cNvPr>
              <p:cNvSpPr>
                <a:spLocks noChangeArrowheads="1"/>
              </p:cNvSpPr>
              <p:nvPr/>
            </p:nvSpPr>
            <p:spPr bwMode="auto">
              <a:xfrm>
                <a:off x="5063" y="1056"/>
                <a:ext cx="1377"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Rectangle 73">
                <a:extLst>
                  <a:ext uri="{FF2B5EF4-FFF2-40B4-BE49-F238E27FC236}">
                    <a16:creationId xmlns:a16="http://schemas.microsoft.com/office/drawing/2014/main" id="{B26D999F-6FD7-4F75-AA3C-C5E48E3E1856}"/>
                  </a:ext>
                </a:extLst>
              </p:cNvPr>
              <p:cNvSpPr>
                <a:spLocks noChangeArrowheads="1"/>
              </p:cNvSpPr>
              <p:nvPr/>
            </p:nvSpPr>
            <p:spPr bwMode="auto">
              <a:xfrm>
                <a:off x="5063" y="1058"/>
                <a:ext cx="26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$500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4" name="Rectangle 74">
                <a:extLst>
                  <a:ext uri="{FF2B5EF4-FFF2-40B4-BE49-F238E27FC236}">
                    <a16:creationId xmlns:a16="http://schemas.microsoft.com/office/drawing/2014/main" id="{A4983CF1-C187-439A-A5CE-0B506AE5D608}"/>
                  </a:ext>
                </a:extLst>
              </p:cNvPr>
              <p:cNvSpPr>
                <a:spLocks noChangeArrowheads="1"/>
              </p:cNvSpPr>
              <p:nvPr/>
            </p:nvSpPr>
            <p:spPr bwMode="auto">
              <a:xfrm>
                <a:off x="5283" y="1058"/>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5" name="Rectangle 75">
                <a:extLst>
                  <a:ext uri="{FF2B5EF4-FFF2-40B4-BE49-F238E27FC236}">
                    <a16:creationId xmlns:a16="http://schemas.microsoft.com/office/drawing/2014/main" id="{F16A223B-9272-4F2D-A8DD-70B22ED522BD}"/>
                  </a:ext>
                </a:extLst>
              </p:cNvPr>
              <p:cNvSpPr>
                <a:spLocks noChangeArrowheads="1"/>
              </p:cNvSpPr>
              <p:nvPr/>
            </p:nvSpPr>
            <p:spPr bwMode="auto">
              <a:xfrm>
                <a:off x="2062" y="104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Rectangle 76">
                <a:extLst>
                  <a:ext uri="{FF2B5EF4-FFF2-40B4-BE49-F238E27FC236}">
                    <a16:creationId xmlns:a16="http://schemas.microsoft.com/office/drawing/2014/main" id="{6AB2A84F-E0C0-40C4-A5E1-98325178B17B}"/>
                  </a:ext>
                </a:extLst>
              </p:cNvPr>
              <p:cNvSpPr>
                <a:spLocks noChangeArrowheads="1"/>
              </p:cNvSpPr>
              <p:nvPr/>
            </p:nvSpPr>
            <p:spPr bwMode="auto">
              <a:xfrm>
                <a:off x="2066" y="1042"/>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Rectangle 77">
                <a:extLst>
                  <a:ext uri="{FF2B5EF4-FFF2-40B4-BE49-F238E27FC236}">
                    <a16:creationId xmlns:a16="http://schemas.microsoft.com/office/drawing/2014/main" id="{2940B01F-9829-4D17-8EB0-F3FC8BA69CC9}"/>
                  </a:ext>
                </a:extLst>
              </p:cNvPr>
              <p:cNvSpPr>
                <a:spLocks noChangeArrowheads="1"/>
              </p:cNvSpPr>
              <p:nvPr/>
            </p:nvSpPr>
            <p:spPr bwMode="auto">
              <a:xfrm>
                <a:off x="3541" y="104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Rectangle 78">
                <a:extLst>
                  <a:ext uri="{FF2B5EF4-FFF2-40B4-BE49-F238E27FC236}">
                    <a16:creationId xmlns:a16="http://schemas.microsoft.com/office/drawing/2014/main" id="{C3D8B403-A5C2-4282-833A-06E409F3C3B2}"/>
                  </a:ext>
                </a:extLst>
              </p:cNvPr>
              <p:cNvSpPr>
                <a:spLocks noChangeArrowheads="1"/>
              </p:cNvSpPr>
              <p:nvPr/>
            </p:nvSpPr>
            <p:spPr bwMode="auto">
              <a:xfrm>
                <a:off x="3545" y="1042"/>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Rectangle 79">
                <a:extLst>
                  <a:ext uri="{FF2B5EF4-FFF2-40B4-BE49-F238E27FC236}">
                    <a16:creationId xmlns:a16="http://schemas.microsoft.com/office/drawing/2014/main" id="{9E348DDB-B42B-4A53-A119-55848791FBFA}"/>
                  </a:ext>
                </a:extLst>
              </p:cNvPr>
              <p:cNvSpPr>
                <a:spLocks noChangeArrowheads="1"/>
              </p:cNvSpPr>
              <p:nvPr/>
            </p:nvSpPr>
            <p:spPr bwMode="auto">
              <a:xfrm>
                <a:off x="5013" y="104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Rectangle 80">
                <a:extLst>
                  <a:ext uri="{FF2B5EF4-FFF2-40B4-BE49-F238E27FC236}">
                    <a16:creationId xmlns:a16="http://schemas.microsoft.com/office/drawing/2014/main" id="{3319776B-8226-4F56-A33E-E0D02807B83C}"/>
                  </a:ext>
                </a:extLst>
              </p:cNvPr>
              <p:cNvSpPr>
                <a:spLocks noChangeArrowheads="1"/>
              </p:cNvSpPr>
              <p:nvPr/>
            </p:nvSpPr>
            <p:spPr bwMode="auto">
              <a:xfrm>
                <a:off x="5017" y="1042"/>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1" name="Rectangle 81">
                <a:extLst>
                  <a:ext uri="{FF2B5EF4-FFF2-40B4-BE49-F238E27FC236}">
                    <a16:creationId xmlns:a16="http://schemas.microsoft.com/office/drawing/2014/main" id="{C937B062-38A8-4BAB-9D13-822758972D7A}"/>
                  </a:ext>
                </a:extLst>
              </p:cNvPr>
              <p:cNvSpPr>
                <a:spLocks noChangeArrowheads="1"/>
              </p:cNvSpPr>
              <p:nvPr/>
            </p:nvSpPr>
            <p:spPr bwMode="auto">
              <a:xfrm>
                <a:off x="6486" y="104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2" name="Rectangle 82">
                <a:extLst>
                  <a:ext uri="{FF2B5EF4-FFF2-40B4-BE49-F238E27FC236}">
                    <a16:creationId xmlns:a16="http://schemas.microsoft.com/office/drawing/2014/main" id="{EEC73D79-9EC6-4C6A-90CF-3F7B3B8EF179}"/>
                  </a:ext>
                </a:extLst>
              </p:cNvPr>
              <p:cNvSpPr>
                <a:spLocks noChangeArrowheads="1"/>
              </p:cNvSpPr>
              <p:nvPr/>
            </p:nvSpPr>
            <p:spPr bwMode="auto">
              <a:xfrm>
                <a:off x="2062" y="1046"/>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3" name="Rectangle 83">
                <a:extLst>
                  <a:ext uri="{FF2B5EF4-FFF2-40B4-BE49-F238E27FC236}">
                    <a16:creationId xmlns:a16="http://schemas.microsoft.com/office/drawing/2014/main" id="{A06D1990-3CF7-4218-9770-47D3048E3755}"/>
                  </a:ext>
                </a:extLst>
              </p:cNvPr>
              <p:cNvSpPr>
                <a:spLocks noChangeArrowheads="1"/>
              </p:cNvSpPr>
              <p:nvPr/>
            </p:nvSpPr>
            <p:spPr bwMode="auto">
              <a:xfrm>
                <a:off x="3541" y="1046"/>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4" name="Rectangle 84">
                <a:extLst>
                  <a:ext uri="{FF2B5EF4-FFF2-40B4-BE49-F238E27FC236}">
                    <a16:creationId xmlns:a16="http://schemas.microsoft.com/office/drawing/2014/main" id="{36E9379C-8901-485B-917B-99ADF9C3B66F}"/>
                  </a:ext>
                </a:extLst>
              </p:cNvPr>
              <p:cNvSpPr>
                <a:spLocks noChangeArrowheads="1"/>
              </p:cNvSpPr>
              <p:nvPr/>
            </p:nvSpPr>
            <p:spPr bwMode="auto">
              <a:xfrm>
                <a:off x="5013" y="1046"/>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5" name="Rectangle 85">
                <a:extLst>
                  <a:ext uri="{FF2B5EF4-FFF2-40B4-BE49-F238E27FC236}">
                    <a16:creationId xmlns:a16="http://schemas.microsoft.com/office/drawing/2014/main" id="{5C2682A9-5A54-4AB9-8572-C89EE7361024}"/>
                  </a:ext>
                </a:extLst>
              </p:cNvPr>
              <p:cNvSpPr>
                <a:spLocks noChangeArrowheads="1"/>
              </p:cNvSpPr>
              <p:nvPr/>
            </p:nvSpPr>
            <p:spPr bwMode="auto">
              <a:xfrm>
                <a:off x="6486" y="1046"/>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6" name="Rectangle 86">
                <a:extLst>
                  <a:ext uri="{FF2B5EF4-FFF2-40B4-BE49-F238E27FC236}">
                    <a16:creationId xmlns:a16="http://schemas.microsoft.com/office/drawing/2014/main" id="{EC4BC16B-FC70-4DEA-8AB0-CAD0AE2BE745}"/>
                  </a:ext>
                </a:extLst>
              </p:cNvPr>
              <p:cNvSpPr>
                <a:spLocks noChangeArrowheads="1"/>
              </p:cNvSpPr>
              <p:nvPr/>
            </p:nvSpPr>
            <p:spPr bwMode="auto">
              <a:xfrm>
                <a:off x="2066" y="1156"/>
                <a:ext cx="1475"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7" name="Rectangle 87">
                <a:extLst>
                  <a:ext uri="{FF2B5EF4-FFF2-40B4-BE49-F238E27FC236}">
                    <a16:creationId xmlns:a16="http://schemas.microsoft.com/office/drawing/2014/main" id="{579B8428-CDE5-4AAF-AB53-D2AA958395EA}"/>
                  </a:ext>
                </a:extLst>
              </p:cNvPr>
              <p:cNvSpPr>
                <a:spLocks noChangeArrowheads="1"/>
              </p:cNvSpPr>
              <p:nvPr/>
            </p:nvSpPr>
            <p:spPr bwMode="auto">
              <a:xfrm>
                <a:off x="2111" y="1164"/>
                <a:ext cx="1384"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8" name="Rectangle 88">
                <a:extLst>
                  <a:ext uri="{FF2B5EF4-FFF2-40B4-BE49-F238E27FC236}">
                    <a16:creationId xmlns:a16="http://schemas.microsoft.com/office/drawing/2014/main" id="{60145FC0-BC73-4DE9-AD39-2B6E1BD41899}"/>
                  </a:ext>
                </a:extLst>
              </p:cNvPr>
              <p:cNvSpPr>
                <a:spLocks noChangeArrowheads="1"/>
              </p:cNvSpPr>
              <p:nvPr/>
            </p:nvSpPr>
            <p:spPr bwMode="auto">
              <a:xfrm>
                <a:off x="2111" y="1166"/>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9" name="Rectangle 89">
                <a:extLst>
                  <a:ext uri="{FF2B5EF4-FFF2-40B4-BE49-F238E27FC236}">
                    <a16:creationId xmlns:a16="http://schemas.microsoft.com/office/drawing/2014/main" id="{D0FD83E3-CE93-452C-99D7-49FD97E3C5B9}"/>
                  </a:ext>
                </a:extLst>
              </p:cNvPr>
              <p:cNvSpPr>
                <a:spLocks noChangeArrowheads="1"/>
              </p:cNvSpPr>
              <p:nvPr/>
            </p:nvSpPr>
            <p:spPr bwMode="auto">
              <a:xfrm>
                <a:off x="2147" y="1166"/>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0" name="Rectangle 90">
                <a:extLst>
                  <a:ext uri="{FF2B5EF4-FFF2-40B4-BE49-F238E27FC236}">
                    <a16:creationId xmlns:a16="http://schemas.microsoft.com/office/drawing/2014/main" id="{793B3D1C-7AE5-4F95-8D9D-C28ABD584217}"/>
                  </a:ext>
                </a:extLst>
              </p:cNvPr>
              <p:cNvSpPr>
                <a:spLocks noChangeArrowheads="1"/>
              </p:cNvSpPr>
              <p:nvPr/>
            </p:nvSpPr>
            <p:spPr bwMode="auto">
              <a:xfrm>
                <a:off x="2269" y="1166"/>
                <a:ext cx="28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Family</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1" name="Rectangle 91">
                <a:extLst>
                  <a:ext uri="{FF2B5EF4-FFF2-40B4-BE49-F238E27FC236}">
                    <a16:creationId xmlns:a16="http://schemas.microsoft.com/office/drawing/2014/main" id="{98A3BEBE-AFAE-438C-BA65-DB5A122C33CA}"/>
                  </a:ext>
                </a:extLst>
              </p:cNvPr>
              <p:cNvSpPr>
                <a:spLocks noChangeArrowheads="1"/>
              </p:cNvSpPr>
              <p:nvPr/>
            </p:nvSpPr>
            <p:spPr bwMode="auto">
              <a:xfrm>
                <a:off x="2502" y="1166"/>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2" name="Rectangle 92">
                <a:extLst>
                  <a:ext uri="{FF2B5EF4-FFF2-40B4-BE49-F238E27FC236}">
                    <a16:creationId xmlns:a16="http://schemas.microsoft.com/office/drawing/2014/main" id="{34A08F50-1C4D-4AF5-AF5B-B13F7CB4138C}"/>
                  </a:ext>
                </a:extLst>
              </p:cNvPr>
              <p:cNvSpPr>
                <a:spLocks noChangeArrowheads="1"/>
              </p:cNvSpPr>
              <p:nvPr/>
            </p:nvSpPr>
            <p:spPr bwMode="auto">
              <a:xfrm>
                <a:off x="3545" y="1156"/>
                <a:ext cx="1468"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3" name="Rectangle 93">
                <a:extLst>
                  <a:ext uri="{FF2B5EF4-FFF2-40B4-BE49-F238E27FC236}">
                    <a16:creationId xmlns:a16="http://schemas.microsoft.com/office/drawing/2014/main" id="{6880D12B-058F-4BFA-A502-A24CE49DB269}"/>
                  </a:ext>
                </a:extLst>
              </p:cNvPr>
              <p:cNvSpPr>
                <a:spLocks noChangeArrowheads="1"/>
              </p:cNvSpPr>
              <p:nvPr/>
            </p:nvSpPr>
            <p:spPr bwMode="auto">
              <a:xfrm>
                <a:off x="3590" y="1164"/>
                <a:ext cx="1378"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 name="Rectangle 94">
                <a:extLst>
                  <a:ext uri="{FF2B5EF4-FFF2-40B4-BE49-F238E27FC236}">
                    <a16:creationId xmlns:a16="http://schemas.microsoft.com/office/drawing/2014/main" id="{91D92A28-965C-4B12-95F5-FB5C1493B6F4}"/>
                  </a:ext>
                </a:extLst>
              </p:cNvPr>
              <p:cNvSpPr>
                <a:spLocks noChangeArrowheads="1"/>
              </p:cNvSpPr>
              <p:nvPr/>
            </p:nvSpPr>
            <p:spPr bwMode="auto">
              <a:xfrm>
                <a:off x="3590" y="1166"/>
                <a:ext cx="33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$1,500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5" name="Rectangle 95">
                <a:extLst>
                  <a:ext uri="{FF2B5EF4-FFF2-40B4-BE49-F238E27FC236}">
                    <a16:creationId xmlns:a16="http://schemas.microsoft.com/office/drawing/2014/main" id="{C2F7E362-DBA7-41AB-B564-416874B2348D}"/>
                  </a:ext>
                </a:extLst>
              </p:cNvPr>
              <p:cNvSpPr>
                <a:spLocks noChangeArrowheads="1"/>
              </p:cNvSpPr>
              <p:nvPr/>
            </p:nvSpPr>
            <p:spPr bwMode="auto">
              <a:xfrm>
                <a:off x="3876" y="1166"/>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6" name="Rectangle 96">
                <a:extLst>
                  <a:ext uri="{FF2B5EF4-FFF2-40B4-BE49-F238E27FC236}">
                    <a16:creationId xmlns:a16="http://schemas.microsoft.com/office/drawing/2014/main" id="{933FB978-62D6-472F-964F-A76197EAD143}"/>
                  </a:ext>
                </a:extLst>
              </p:cNvPr>
              <p:cNvSpPr>
                <a:spLocks noChangeArrowheads="1"/>
              </p:cNvSpPr>
              <p:nvPr/>
            </p:nvSpPr>
            <p:spPr bwMode="auto">
              <a:xfrm>
                <a:off x="5017" y="1156"/>
                <a:ext cx="1469"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 name="Rectangle 97">
                <a:extLst>
                  <a:ext uri="{FF2B5EF4-FFF2-40B4-BE49-F238E27FC236}">
                    <a16:creationId xmlns:a16="http://schemas.microsoft.com/office/drawing/2014/main" id="{36D1886E-7308-4227-8E5F-C1CE006FA804}"/>
                  </a:ext>
                </a:extLst>
              </p:cNvPr>
              <p:cNvSpPr>
                <a:spLocks noChangeArrowheads="1"/>
              </p:cNvSpPr>
              <p:nvPr/>
            </p:nvSpPr>
            <p:spPr bwMode="auto">
              <a:xfrm>
                <a:off x="5063" y="1164"/>
                <a:ext cx="1377"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8" name="Rectangle 98">
                <a:extLst>
                  <a:ext uri="{FF2B5EF4-FFF2-40B4-BE49-F238E27FC236}">
                    <a16:creationId xmlns:a16="http://schemas.microsoft.com/office/drawing/2014/main" id="{227B7C48-E061-4FCD-828E-DA488872B664}"/>
                  </a:ext>
                </a:extLst>
              </p:cNvPr>
              <p:cNvSpPr>
                <a:spLocks noChangeArrowheads="1"/>
              </p:cNvSpPr>
              <p:nvPr/>
            </p:nvSpPr>
            <p:spPr bwMode="auto">
              <a:xfrm>
                <a:off x="5063" y="1166"/>
                <a:ext cx="33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$1,500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9" name="Rectangle 99">
                <a:extLst>
                  <a:ext uri="{FF2B5EF4-FFF2-40B4-BE49-F238E27FC236}">
                    <a16:creationId xmlns:a16="http://schemas.microsoft.com/office/drawing/2014/main" id="{FC529779-42A4-4F71-8FCE-A4C79FDE734C}"/>
                  </a:ext>
                </a:extLst>
              </p:cNvPr>
              <p:cNvSpPr>
                <a:spLocks noChangeArrowheads="1"/>
              </p:cNvSpPr>
              <p:nvPr/>
            </p:nvSpPr>
            <p:spPr bwMode="auto">
              <a:xfrm>
                <a:off x="5348" y="1166"/>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30" name="Rectangle 100">
                <a:extLst>
                  <a:ext uri="{FF2B5EF4-FFF2-40B4-BE49-F238E27FC236}">
                    <a16:creationId xmlns:a16="http://schemas.microsoft.com/office/drawing/2014/main" id="{308AE98C-153B-42E7-945E-77337091229C}"/>
                  </a:ext>
                </a:extLst>
              </p:cNvPr>
              <p:cNvSpPr>
                <a:spLocks noChangeArrowheads="1"/>
              </p:cNvSpPr>
              <p:nvPr/>
            </p:nvSpPr>
            <p:spPr bwMode="auto">
              <a:xfrm>
                <a:off x="2062" y="115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1" name="Rectangle 101">
                <a:extLst>
                  <a:ext uri="{FF2B5EF4-FFF2-40B4-BE49-F238E27FC236}">
                    <a16:creationId xmlns:a16="http://schemas.microsoft.com/office/drawing/2014/main" id="{EB4915CC-30F3-4B70-8B30-DD233A1DDFB8}"/>
                  </a:ext>
                </a:extLst>
              </p:cNvPr>
              <p:cNvSpPr>
                <a:spLocks noChangeArrowheads="1"/>
              </p:cNvSpPr>
              <p:nvPr/>
            </p:nvSpPr>
            <p:spPr bwMode="auto">
              <a:xfrm>
                <a:off x="2066" y="1152"/>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2" name="Rectangle 102">
                <a:extLst>
                  <a:ext uri="{FF2B5EF4-FFF2-40B4-BE49-F238E27FC236}">
                    <a16:creationId xmlns:a16="http://schemas.microsoft.com/office/drawing/2014/main" id="{42B96F05-3BB4-4DAA-BFD5-1899369B1C50}"/>
                  </a:ext>
                </a:extLst>
              </p:cNvPr>
              <p:cNvSpPr>
                <a:spLocks noChangeArrowheads="1"/>
              </p:cNvSpPr>
              <p:nvPr/>
            </p:nvSpPr>
            <p:spPr bwMode="auto">
              <a:xfrm>
                <a:off x="3541" y="115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3" name="Rectangle 103">
                <a:extLst>
                  <a:ext uri="{FF2B5EF4-FFF2-40B4-BE49-F238E27FC236}">
                    <a16:creationId xmlns:a16="http://schemas.microsoft.com/office/drawing/2014/main" id="{330A71DE-8DDE-46C8-AE52-E077087DEE2F}"/>
                  </a:ext>
                </a:extLst>
              </p:cNvPr>
              <p:cNvSpPr>
                <a:spLocks noChangeArrowheads="1"/>
              </p:cNvSpPr>
              <p:nvPr/>
            </p:nvSpPr>
            <p:spPr bwMode="auto">
              <a:xfrm>
                <a:off x="3545" y="1152"/>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4" name="Rectangle 104">
                <a:extLst>
                  <a:ext uri="{FF2B5EF4-FFF2-40B4-BE49-F238E27FC236}">
                    <a16:creationId xmlns:a16="http://schemas.microsoft.com/office/drawing/2014/main" id="{D290CA05-6CA0-4980-BA3D-E4431D70D7B2}"/>
                  </a:ext>
                </a:extLst>
              </p:cNvPr>
              <p:cNvSpPr>
                <a:spLocks noChangeArrowheads="1"/>
              </p:cNvSpPr>
              <p:nvPr/>
            </p:nvSpPr>
            <p:spPr bwMode="auto">
              <a:xfrm>
                <a:off x="5013" y="115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5" name="Rectangle 105">
                <a:extLst>
                  <a:ext uri="{FF2B5EF4-FFF2-40B4-BE49-F238E27FC236}">
                    <a16:creationId xmlns:a16="http://schemas.microsoft.com/office/drawing/2014/main" id="{6FADFC3B-2F38-44F4-973F-2FEE30BF3014}"/>
                  </a:ext>
                </a:extLst>
              </p:cNvPr>
              <p:cNvSpPr>
                <a:spLocks noChangeArrowheads="1"/>
              </p:cNvSpPr>
              <p:nvPr/>
            </p:nvSpPr>
            <p:spPr bwMode="auto">
              <a:xfrm>
                <a:off x="5017" y="1152"/>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6" name="Rectangle 106">
                <a:extLst>
                  <a:ext uri="{FF2B5EF4-FFF2-40B4-BE49-F238E27FC236}">
                    <a16:creationId xmlns:a16="http://schemas.microsoft.com/office/drawing/2014/main" id="{9BF7A82C-71AB-44D6-B858-04A352F19364}"/>
                  </a:ext>
                </a:extLst>
              </p:cNvPr>
              <p:cNvSpPr>
                <a:spLocks noChangeArrowheads="1"/>
              </p:cNvSpPr>
              <p:nvPr/>
            </p:nvSpPr>
            <p:spPr bwMode="auto">
              <a:xfrm>
                <a:off x="6486" y="115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7" name="Rectangle 107">
                <a:extLst>
                  <a:ext uri="{FF2B5EF4-FFF2-40B4-BE49-F238E27FC236}">
                    <a16:creationId xmlns:a16="http://schemas.microsoft.com/office/drawing/2014/main" id="{E21A4303-FEB3-4D66-8D48-7128B2490B47}"/>
                  </a:ext>
                </a:extLst>
              </p:cNvPr>
              <p:cNvSpPr>
                <a:spLocks noChangeArrowheads="1"/>
              </p:cNvSpPr>
              <p:nvPr/>
            </p:nvSpPr>
            <p:spPr bwMode="auto">
              <a:xfrm>
                <a:off x="2062" y="115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8" name="Rectangle 108">
                <a:extLst>
                  <a:ext uri="{FF2B5EF4-FFF2-40B4-BE49-F238E27FC236}">
                    <a16:creationId xmlns:a16="http://schemas.microsoft.com/office/drawing/2014/main" id="{BCD13AA9-0BFD-4C6D-8938-B931921E746E}"/>
                  </a:ext>
                </a:extLst>
              </p:cNvPr>
              <p:cNvSpPr>
                <a:spLocks noChangeArrowheads="1"/>
              </p:cNvSpPr>
              <p:nvPr/>
            </p:nvSpPr>
            <p:spPr bwMode="auto">
              <a:xfrm>
                <a:off x="3541" y="115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9" name="Rectangle 109">
                <a:extLst>
                  <a:ext uri="{FF2B5EF4-FFF2-40B4-BE49-F238E27FC236}">
                    <a16:creationId xmlns:a16="http://schemas.microsoft.com/office/drawing/2014/main" id="{A2B785C6-3D6B-47F6-BA26-BEB1CA8175F9}"/>
                  </a:ext>
                </a:extLst>
              </p:cNvPr>
              <p:cNvSpPr>
                <a:spLocks noChangeArrowheads="1"/>
              </p:cNvSpPr>
              <p:nvPr/>
            </p:nvSpPr>
            <p:spPr bwMode="auto">
              <a:xfrm>
                <a:off x="5013" y="115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0" name="Rectangle 110">
                <a:extLst>
                  <a:ext uri="{FF2B5EF4-FFF2-40B4-BE49-F238E27FC236}">
                    <a16:creationId xmlns:a16="http://schemas.microsoft.com/office/drawing/2014/main" id="{7982DA3E-BC24-404C-B1B2-B06882FA5616}"/>
                  </a:ext>
                </a:extLst>
              </p:cNvPr>
              <p:cNvSpPr>
                <a:spLocks noChangeArrowheads="1"/>
              </p:cNvSpPr>
              <p:nvPr/>
            </p:nvSpPr>
            <p:spPr bwMode="auto">
              <a:xfrm>
                <a:off x="6486" y="115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1" name="Rectangle 111">
                <a:extLst>
                  <a:ext uri="{FF2B5EF4-FFF2-40B4-BE49-F238E27FC236}">
                    <a16:creationId xmlns:a16="http://schemas.microsoft.com/office/drawing/2014/main" id="{52A9F861-CD96-4067-A685-9C1E9CDB3506}"/>
                  </a:ext>
                </a:extLst>
              </p:cNvPr>
              <p:cNvSpPr>
                <a:spLocks noChangeArrowheads="1"/>
              </p:cNvSpPr>
              <p:nvPr/>
            </p:nvSpPr>
            <p:spPr bwMode="auto">
              <a:xfrm>
                <a:off x="2066" y="1263"/>
                <a:ext cx="1475" cy="10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2" name="Rectangle 112">
                <a:extLst>
                  <a:ext uri="{FF2B5EF4-FFF2-40B4-BE49-F238E27FC236}">
                    <a16:creationId xmlns:a16="http://schemas.microsoft.com/office/drawing/2014/main" id="{2927D5DA-630C-4CE1-9B64-8F1898DDA203}"/>
                  </a:ext>
                </a:extLst>
              </p:cNvPr>
              <p:cNvSpPr>
                <a:spLocks noChangeArrowheads="1"/>
              </p:cNvSpPr>
              <p:nvPr/>
            </p:nvSpPr>
            <p:spPr bwMode="auto">
              <a:xfrm>
                <a:off x="2111" y="1273"/>
                <a:ext cx="1384"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3" name="Rectangle 113">
                <a:extLst>
                  <a:ext uri="{FF2B5EF4-FFF2-40B4-BE49-F238E27FC236}">
                    <a16:creationId xmlns:a16="http://schemas.microsoft.com/office/drawing/2014/main" id="{58BD69CC-C987-41E8-80DA-D4CC4E3BFC92}"/>
                  </a:ext>
                </a:extLst>
              </p:cNvPr>
              <p:cNvSpPr>
                <a:spLocks noChangeArrowheads="1"/>
              </p:cNvSpPr>
              <p:nvPr/>
            </p:nvSpPr>
            <p:spPr bwMode="auto">
              <a:xfrm>
                <a:off x="2111" y="1273"/>
                <a:ext cx="849"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447B"/>
                    </a:solidFill>
                    <a:effectLst/>
                    <a:latin typeface="Arial" panose="020B0604020202020204" pitchFamily="34" charset="0"/>
                  </a:rPr>
                  <a:t>Benefit Coinsurance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44" name="Rectangle 114">
                <a:extLst>
                  <a:ext uri="{FF2B5EF4-FFF2-40B4-BE49-F238E27FC236}">
                    <a16:creationId xmlns:a16="http://schemas.microsoft.com/office/drawing/2014/main" id="{C77B21B6-6527-4E38-BC3E-5195DD7D71A3}"/>
                  </a:ext>
                </a:extLst>
              </p:cNvPr>
              <p:cNvSpPr>
                <a:spLocks noChangeArrowheads="1"/>
              </p:cNvSpPr>
              <p:nvPr/>
            </p:nvSpPr>
            <p:spPr bwMode="auto">
              <a:xfrm>
                <a:off x="2879" y="1273"/>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5" name="Rectangle 115">
                <a:extLst>
                  <a:ext uri="{FF2B5EF4-FFF2-40B4-BE49-F238E27FC236}">
                    <a16:creationId xmlns:a16="http://schemas.microsoft.com/office/drawing/2014/main" id="{C7AFB46F-B915-4DC4-865C-A7AC3124BF4C}"/>
                  </a:ext>
                </a:extLst>
              </p:cNvPr>
              <p:cNvSpPr>
                <a:spLocks noChangeArrowheads="1"/>
              </p:cNvSpPr>
              <p:nvPr/>
            </p:nvSpPr>
            <p:spPr bwMode="auto">
              <a:xfrm>
                <a:off x="3545" y="1263"/>
                <a:ext cx="1468" cy="10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6" name="Rectangle 116">
                <a:extLst>
                  <a:ext uri="{FF2B5EF4-FFF2-40B4-BE49-F238E27FC236}">
                    <a16:creationId xmlns:a16="http://schemas.microsoft.com/office/drawing/2014/main" id="{B5B268DA-3525-4C4C-8EA3-7EDC3D5B91F1}"/>
                  </a:ext>
                </a:extLst>
              </p:cNvPr>
              <p:cNvSpPr>
                <a:spLocks noChangeArrowheads="1"/>
              </p:cNvSpPr>
              <p:nvPr/>
            </p:nvSpPr>
            <p:spPr bwMode="auto">
              <a:xfrm>
                <a:off x="3590" y="1273"/>
                <a:ext cx="1378"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7" name="Rectangle 117">
                <a:extLst>
                  <a:ext uri="{FF2B5EF4-FFF2-40B4-BE49-F238E27FC236}">
                    <a16:creationId xmlns:a16="http://schemas.microsoft.com/office/drawing/2014/main" id="{9336DC31-9AA0-4F62-B6EA-CADAEDDECFD9}"/>
                  </a:ext>
                </a:extLst>
              </p:cNvPr>
              <p:cNvSpPr>
                <a:spLocks noChangeArrowheads="1"/>
              </p:cNvSpPr>
              <p:nvPr/>
            </p:nvSpPr>
            <p:spPr bwMode="auto">
              <a:xfrm>
                <a:off x="3590" y="1273"/>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8" name="Rectangle 118">
                <a:extLst>
                  <a:ext uri="{FF2B5EF4-FFF2-40B4-BE49-F238E27FC236}">
                    <a16:creationId xmlns:a16="http://schemas.microsoft.com/office/drawing/2014/main" id="{F726FDC7-87DE-45D7-A96B-86C3878DCFB6}"/>
                  </a:ext>
                </a:extLst>
              </p:cNvPr>
              <p:cNvSpPr>
                <a:spLocks noChangeArrowheads="1"/>
              </p:cNvSpPr>
              <p:nvPr/>
            </p:nvSpPr>
            <p:spPr bwMode="auto">
              <a:xfrm>
                <a:off x="5017" y="1263"/>
                <a:ext cx="1469" cy="10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9" name="Rectangle 119">
                <a:extLst>
                  <a:ext uri="{FF2B5EF4-FFF2-40B4-BE49-F238E27FC236}">
                    <a16:creationId xmlns:a16="http://schemas.microsoft.com/office/drawing/2014/main" id="{1F078E24-9648-462E-9C18-609B214FBCFC}"/>
                  </a:ext>
                </a:extLst>
              </p:cNvPr>
              <p:cNvSpPr>
                <a:spLocks noChangeArrowheads="1"/>
              </p:cNvSpPr>
              <p:nvPr/>
            </p:nvSpPr>
            <p:spPr bwMode="auto">
              <a:xfrm>
                <a:off x="5063" y="1273"/>
                <a:ext cx="1377"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0" name="Rectangle 120">
                <a:extLst>
                  <a:ext uri="{FF2B5EF4-FFF2-40B4-BE49-F238E27FC236}">
                    <a16:creationId xmlns:a16="http://schemas.microsoft.com/office/drawing/2014/main" id="{FA0E7498-9311-465C-9AFC-D46307F3A708}"/>
                  </a:ext>
                </a:extLst>
              </p:cNvPr>
              <p:cNvSpPr>
                <a:spLocks noChangeArrowheads="1"/>
              </p:cNvSpPr>
              <p:nvPr/>
            </p:nvSpPr>
            <p:spPr bwMode="auto">
              <a:xfrm>
                <a:off x="5063" y="1273"/>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1" name="Rectangle 121">
                <a:extLst>
                  <a:ext uri="{FF2B5EF4-FFF2-40B4-BE49-F238E27FC236}">
                    <a16:creationId xmlns:a16="http://schemas.microsoft.com/office/drawing/2014/main" id="{797BEB9B-84A1-4BBD-AE9D-D6AB9A23E462}"/>
                  </a:ext>
                </a:extLst>
              </p:cNvPr>
              <p:cNvSpPr>
                <a:spLocks noChangeArrowheads="1"/>
              </p:cNvSpPr>
              <p:nvPr/>
            </p:nvSpPr>
            <p:spPr bwMode="auto">
              <a:xfrm>
                <a:off x="2062" y="125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2" name="Rectangle 122">
                <a:extLst>
                  <a:ext uri="{FF2B5EF4-FFF2-40B4-BE49-F238E27FC236}">
                    <a16:creationId xmlns:a16="http://schemas.microsoft.com/office/drawing/2014/main" id="{A4239F7A-87AD-44E1-BF50-04DFB177206B}"/>
                  </a:ext>
                </a:extLst>
              </p:cNvPr>
              <p:cNvSpPr>
                <a:spLocks noChangeArrowheads="1"/>
              </p:cNvSpPr>
              <p:nvPr/>
            </p:nvSpPr>
            <p:spPr bwMode="auto">
              <a:xfrm>
                <a:off x="2066" y="1259"/>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 name="Rectangle 123">
                <a:extLst>
                  <a:ext uri="{FF2B5EF4-FFF2-40B4-BE49-F238E27FC236}">
                    <a16:creationId xmlns:a16="http://schemas.microsoft.com/office/drawing/2014/main" id="{64BC8D5F-1019-4B00-96FA-FAC066C12E83}"/>
                  </a:ext>
                </a:extLst>
              </p:cNvPr>
              <p:cNvSpPr>
                <a:spLocks noChangeArrowheads="1"/>
              </p:cNvSpPr>
              <p:nvPr/>
            </p:nvSpPr>
            <p:spPr bwMode="auto">
              <a:xfrm>
                <a:off x="3541" y="125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 name="Rectangle 124">
                <a:extLst>
                  <a:ext uri="{FF2B5EF4-FFF2-40B4-BE49-F238E27FC236}">
                    <a16:creationId xmlns:a16="http://schemas.microsoft.com/office/drawing/2014/main" id="{725F916C-0A86-480D-A89B-6D8C83E4D321}"/>
                  </a:ext>
                </a:extLst>
              </p:cNvPr>
              <p:cNvSpPr>
                <a:spLocks noChangeArrowheads="1"/>
              </p:cNvSpPr>
              <p:nvPr/>
            </p:nvSpPr>
            <p:spPr bwMode="auto">
              <a:xfrm>
                <a:off x="3545" y="1259"/>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5" name="Rectangle 125">
                <a:extLst>
                  <a:ext uri="{FF2B5EF4-FFF2-40B4-BE49-F238E27FC236}">
                    <a16:creationId xmlns:a16="http://schemas.microsoft.com/office/drawing/2014/main" id="{19A5FA8E-6452-4D11-9439-43C074871687}"/>
                  </a:ext>
                </a:extLst>
              </p:cNvPr>
              <p:cNvSpPr>
                <a:spLocks noChangeArrowheads="1"/>
              </p:cNvSpPr>
              <p:nvPr/>
            </p:nvSpPr>
            <p:spPr bwMode="auto">
              <a:xfrm>
                <a:off x="5013" y="125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6" name="Rectangle 126">
                <a:extLst>
                  <a:ext uri="{FF2B5EF4-FFF2-40B4-BE49-F238E27FC236}">
                    <a16:creationId xmlns:a16="http://schemas.microsoft.com/office/drawing/2014/main" id="{A91DC416-5AE5-4C93-A0FA-0E7619164C00}"/>
                  </a:ext>
                </a:extLst>
              </p:cNvPr>
              <p:cNvSpPr>
                <a:spLocks noChangeArrowheads="1"/>
              </p:cNvSpPr>
              <p:nvPr/>
            </p:nvSpPr>
            <p:spPr bwMode="auto">
              <a:xfrm>
                <a:off x="5017" y="1259"/>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7" name="Rectangle 127">
                <a:extLst>
                  <a:ext uri="{FF2B5EF4-FFF2-40B4-BE49-F238E27FC236}">
                    <a16:creationId xmlns:a16="http://schemas.microsoft.com/office/drawing/2014/main" id="{C25927B0-9DD3-4DA7-B1C3-3B23AD16922E}"/>
                  </a:ext>
                </a:extLst>
              </p:cNvPr>
              <p:cNvSpPr>
                <a:spLocks noChangeArrowheads="1"/>
              </p:cNvSpPr>
              <p:nvPr/>
            </p:nvSpPr>
            <p:spPr bwMode="auto">
              <a:xfrm>
                <a:off x="6486" y="125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8" name="Rectangle 128">
                <a:extLst>
                  <a:ext uri="{FF2B5EF4-FFF2-40B4-BE49-F238E27FC236}">
                    <a16:creationId xmlns:a16="http://schemas.microsoft.com/office/drawing/2014/main" id="{8E0D3C42-5D97-4E11-B168-B3391DD64A81}"/>
                  </a:ext>
                </a:extLst>
              </p:cNvPr>
              <p:cNvSpPr>
                <a:spLocks noChangeArrowheads="1"/>
              </p:cNvSpPr>
              <p:nvPr/>
            </p:nvSpPr>
            <p:spPr bwMode="auto">
              <a:xfrm>
                <a:off x="2062" y="1263"/>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9" name="Rectangle 129">
                <a:extLst>
                  <a:ext uri="{FF2B5EF4-FFF2-40B4-BE49-F238E27FC236}">
                    <a16:creationId xmlns:a16="http://schemas.microsoft.com/office/drawing/2014/main" id="{00F52366-1447-49DD-A653-8D5A8A2AD5F0}"/>
                  </a:ext>
                </a:extLst>
              </p:cNvPr>
              <p:cNvSpPr>
                <a:spLocks noChangeArrowheads="1"/>
              </p:cNvSpPr>
              <p:nvPr/>
            </p:nvSpPr>
            <p:spPr bwMode="auto">
              <a:xfrm>
                <a:off x="3541" y="1263"/>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0" name="Rectangle 130">
                <a:extLst>
                  <a:ext uri="{FF2B5EF4-FFF2-40B4-BE49-F238E27FC236}">
                    <a16:creationId xmlns:a16="http://schemas.microsoft.com/office/drawing/2014/main" id="{7FA8DF51-6B0B-40A6-8B72-A5C6B005E651}"/>
                  </a:ext>
                </a:extLst>
              </p:cNvPr>
              <p:cNvSpPr>
                <a:spLocks noChangeArrowheads="1"/>
              </p:cNvSpPr>
              <p:nvPr/>
            </p:nvSpPr>
            <p:spPr bwMode="auto">
              <a:xfrm>
                <a:off x="5013" y="1263"/>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1" name="Rectangle 131">
                <a:extLst>
                  <a:ext uri="{FF2B5EF4-FFF2-40B4-BE49-F238E27FC236}">
                    <a16:creationId xmlns:a16="http://schemas.microsoft.com/office/drawing/2014/main" id="{260E77F5-C01B-4995-8999-5BE602DE520F}"/>
                  </a:ext>
                </a:extLst>
              </p:cNvPr>
              <p:cNvSpPr>
                <a:spLocks noChangeArrowheads="1"/>
              </p:cNvSpPr>
              <p:nvPr/>
            </p:nvSpPr>
            <p:spPr bwMode="auto">
              <a:xfrm>
                <a:off x="6486" y="1263"/>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2" name="Rectangle 132">
                <a:extLst>
                  <a:ext uri="{FF2B5EF4-FFF2-40B4-BE49-F238E27FC236}">
                    <a16:creationId xmlns:a16="http://schemas.microsoft.com/office/drawing/2014/main" id="{39CE9C59-ED0F-4994-B96A-AE3872741AB9}"/>
                  </a:ext>
                </a:extLst>
              </p:cNvPr>
              <p:cNvSpPr>
                <a:spLocks noChangeArrowheads="1"/>
              </p:cNvSpPr>
              <p:nvPr/>
            </p:nvSpPr>
            <p:spPr bwMode="auto">
              <a:xfrm>
                <a:off x="2066" y="1373"/>
                <a:ext cx="1475" cy="1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3" name="Rectangle 133">
                <a:extLst>
                  <a:ext uri="{FF2B5EF4-FFF2-40B4-BE49-F238E27FC236}">
                    <a16:creationId xmlns:a16="http://schemas.microsoft.com/office/drawing/2014/main" id="{46D26301-6C27-472D-9E52-29C7E4F2FC92}"/>
                  </a:ext>
                </a:extLst>
              </p:cNvPr>
              <p:cNvSpPr>
                <a:spLocks noChangeArrowheads="1"/>
              </p:cNvSpPr>
              <p:nvPr/>
            </p:nvSpPr>
            <p:spPr bwMode="auto">
              <a:xfrm>
                <a:off x="2111" y="1381"/>
                <a:ext cx="1384"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4" name="Rectangle 134">
                <a:extLst>
                  <a:ext uri="{FF2B5EF4-FFF2-40B4-BE49-F238E27FC236}">
                    <a16:creationId xmlns:a16="http://schemas.microsoft.com/office/drawing/2014/main" id="{AC7B10DF-E1B3-4017-9A0E-3E26D377708E}"/>
                  </a:ext>
                </a:extLst>
              </p:cNvPr>
              <p:cNvSpPr>
                <a:spLocks noChangeArrowheads="1"/>
              </p:cNvSpPr>
              <p:nvPr/>
            </p:nvSpPr>
            <p:spPr bwMode="auto">
              <a:xfrm>
                <a:off x="2114" y="1383"/>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5" name="Rectangle 135">
                <a:extLst>
                  <a:ext uri="{FF2B5EF4-FFF2-40B4-BE49-F238E27FC236}">
                    <a16:creationId xmlns:a16="http://schemas.microsoft.com/office/drawing/2014/main" id="{8A3A071D-75C5-4909-A8B1-A73B0A2B97DE}"/>
                  </a:ext>
                </a:extLst>
              </p:cNvPr>
              <p:cNvSpPr>
                <a:spLocks noChangeArrowheads="1"/>
              </p:cNvSpPr>
              <p:nvPr/>
            </p:nvSpPr>
            <p:spPr bwMode="auto">
              <a:xfrm>
                <a:off x="3545" y="1373"/>
                <a:ext cx="1468" cy="1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6" name="Rectangle 136">
                <a:extLst>
                  <a:ext uri="{FF2B5EF4-FFF2-40B4-BE49-F238E27FC236}">
                    <a16:creationId xmlns:a16="http://schemas.microsoft.com/office/drawing/2014/main" id="{D35A5383-3ECC-4036-9CEB-4C5D4F27BE14}"/>
                  </a:ext>
                </a:extLst>
              </p:cNvPr>
              <p:cNvSpPr>
                <a:spLocks noChangeArrowheads="1"/>
              </p:cNvSpPr>
              <p:nvPr/>
            </p:nvSpPr>
            <p:spPr bwMode="auto">
              <a:xfrm>
                <a:off x="3590" y="1381"/>
                <a:ext cx="1378"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7" name="Rectangle 137">
                <a:extLst>
                  <a:ext uri="{FF2B5EF4-FFF2-40B4-BE49-F238E27FC236}">
                    <a16:creationId xmlns:a16="http://schemas.microsoft.com/office/drawing/2014/main" id="{9C55D574-FCBE-410F-AAF8-EB2B47A7089F}"/>
                  </a:ext>
                </a:extLst>
              </p:cNvPr>
              <p:cNvSpPr>
                <a:spLocks noChangeArrowheads="1"/>
              </p:cNvSpPr>
              <p:nvPr/>
            </p:nvSpPr>
            <p:spPr bwMode="auto">
              <a:xfrm>
                <a:off x="3592" y="1383"/>
                <a:ext cx="24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90%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8" name="Rectangle 138">
                <a:extLst>
                  <a:ext uri="{FF2B5EF4-FFF2-40B4-BE49-F238E27FC236}">
                    <a16:creationId xmlns:a16="http://schemas.microsoft.com/office/drawing/2014/main" id="{11C334E4-9EF9-4EEA-9D9A-ABB86B625DFE}"/>
                  </a:ext>
                </a:extLst>
              </p:cNvPr>
              <p:cNvSpPr>
                <a:spLocks noChangeArrowheads="1"/>
              </p:cNvSpPr>
              <p:nvPr/>
            </p:nvSpPr>
            <p:spPr bwMode="auto">
              <a:xfrm>
                <a:off x="3795" y="1383"/>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9" name="Rectangle 139">
                <a:extLst>
                  <a:ext uri="{FF2B5EF4-FFF2-40B4-BE49-F238E27FC236}">
                    <a16:creationId xmlns:a16="http://schemas.microsoft.com/office/drawing/2014/main" id="{2ED6707E-7D91-44F0-9FFF-8AAC84CA9850}"/>
                  </a:ext>
                </a:extLst>
              </p:cNvPr>
              <p:cNvSpPr>
                <a:spLocks noChangeArrowheads="1"/>
              </p:cNvSpPr>
              <p:nvPr/>
            </p:nvSpPr>
            <p:spPr bwMode="auto">
              <a:xfrm>
                <a:off x="5017" y="1373"/>
                <a:ext cx="1469" cy="1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0" name="Rectangle 140">
                <a:extLst>
                  <a:ext uri="{FF2B5EF4-FFF2-40B4-BE49-F238E27FC236}">
                    <a16:creationId xmlns:a16="http://schemas.microsoft.com/office/drawing/2014/main" id="{E1099395-937F-46EA-BF42-0626C1E4970A}"/>
                  </a:ext>
                </a:extLst>
              </p:cNvPr>
              <p:cNvSpPr>
                <a:spLocks noChangeArrowheads="1"/>
              </p:cNvSpPr>
              <p:nvPr/>
            </p:nvSpPr>
            <p:spPr bwMode="auto">
              <a:xfrm>
                <a:off x="5063" y="1381"/>
                <a:ext cx="1377"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1" name="Rectangle 141">
                <a:extLst>
                  <a:ext uri="{FF2B5EF4-FFF2-40B4-BE49-F238E27FC236}">
                    <a16:creationId xmlns:a16="http://schemas.microsoft.com/office/drawing/2014/main" id="{A503FD33-EF6A-4CE5-88A6-EBC6997062D7}"/>
                  </a:ext>
                </a:extLst>
              </p:cNvPr>
              <p:cNvSpPr>
                <a:spLocks noChangeArrowheads="1"/>
              </p:cNvSpPr>
              <p:nvPr/>
            </p:nvSpPr>
            <p:spPr bwMode="auto">
              <a:xfrm>
                <a:off x="5065" y="1383"/>
                <a:ext cx="24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60%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2" name="Rectangle 142">
                <a:extLst>
                  <a:ext uri="{FF2B5EF4-FFF2-40B4-BE49-F238E27FC236}">
                    <a16:creationId xmlns:a16="http://schemas.microsoft.com/office/drawing/2014/main" id="{27DDB8BF-97D2-4752-BECB-A5601859EE0F}"/>
                  </a:ext>
                </a:extLst>
              </p:cNvPr>
              <p:cNvSpPr>
                <a:spLocks noChangeArrowheads="1"/>
              </p:cNvSpPr>
              <p:nvPr/>
            </p:nvSpPr>
            <p:spPr bwMode="auto">
              <a:xfrm>
                <a:off x="5267" y="1383"/>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3" name="Rectangle 143">
                <a:extLst>
                  <a:ext uri="{FF2B5EF4-FFF2-40B4-BE49-F238E27FC236}">
                    <a16:creationId xmlns:a16="http://schemas.microsoft.com/office/drawing/2014/main" id="{9569B098-6E91-4ED9-8ABE-DC96D57A754C}"/>
                  </a:ext>
                </a:extLst>
              </p:cNvPr>
              <p:cNvSpPr>
                <a:spLocks noChangeArrowheads="1"/>
              </p:cNvSpPr>
              <p:nvPr/>
            </p:nvSpPr>
            <p:spPr bwMode="auto">
              <a:xfrm>
                <a:off x="2062" y="136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4" name="Rectangle 144">
                <a:extLst>
                  <a:ext uri="{FF2B5EF4-FFF2-40B4-BE49-F238E27FC236}">
                    <a16:creationId xmlns:a16="http://schemas.microsoft.com/office/drawing/2014/main" id="{337F9F56-E10E-4E69-9D51-D70FA490F230}"/>
                  </a:ext>
                </a:extLst>
              </p:cNvPr>
              <p:cNvSpPr>
                <a:spLocks noChangeArrowheads="1"/>
              </p:cNvSpPr>
              <p:nvPr/>
            </p:nvSpPr>
            <p:spPr bwMode="auto">
              <a:xfrm>
                <a:off x="2066" y="1369"/>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5" name="Rectangle 145">
                <a:extLst>
                  <a:ext uri="{FF2B5EF4-FFF2-40B4-BE49-F238E27FC236}">
                    <a16:creationId xmlns:a16="http://schemas.microsoft.com/office/drawing/2014/main" id="{AC179EB6-56EC-411C-8F4B-8E89914F8D1D}"/>
                  </a:ext>
                </a:extLst>
              </p:cNvPr>
              <p:cNvSpPr>
                <a:spLocks noChangeArrowheads="1"/>
              </p:cNvSpPr>
              <p:nvPr/>
            </p:nvSpPr>
            <p:spPr bwMode="auto">
              <a:xfrm>
                <a:off x="3541" y="136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6" name="Rectangle 146">
                <a:extLst>
                  <a:ext uri="{FF2B5EF4-FFF2-40B4-BE49-F238E27FC236}">
                    <a16:creationId xmlns:a16="http://schemas.microsoft.com/office/drawing/2014/main" id="{2746F146-1627-48AC-A7B2-121A47866C0E}"/>
                  </a:ext>
                </a:extLst>
              </p:cNvPr>
              <p:cNvSpPr>
                <a:spLocks noChangeArrowheads="1"/>
              </p:cNvSpPr>
              <p:nvPr/>
            </p:nvSpPr>
            <p:spPr bwMode="auto">
              <a:xfrm>
                <a:off x="3545" y="1369"/>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7" name="Rectangle 147">
                <a:extLst>
                  <a:ext uri="{FF2B5EF4-FFF2-40B4-BE49-F238E27FC236}">
                    <a16:creationId xmlns:a16="http://schemas.microsoft.com/office/drawing/2014/main" id="{6AD113CE-770B-4FE8-AAE0-6385481D63E3}"/>
                  </a:ext>
                </a:extLst>
              </p:cNvPr>
              <p:cNvSpPr>
                <a:spLocks noChangeArrowheads="1"/>
              </p:cNvSpPr>
              <p:nvPr/>
            </p:nvSpPr>
            <p:spPr bwMode="auto">
              <a:xfrm>
                <a:off x="5013" y="136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8" name="Rectangle 148">
                <a:extLst>
                  <a:ext uri="{FF2B5EF4-FFF2-40B4-BE49-F238E27FC236}">
                    <a16:creationId xmlns:a16="http://schemas.microsoft.com/office/drawing/2014/main" id="{F8AD4D72-3661-4A74-8648-93B7F6F4E097}"/>
                  </a:ext>
                </a:extLst>
              </p:cNvPr>
              <p:cNvSpPr>
                <a:spLocks noChangeArrowheads="1"/>
              </p:cNvSpPr>
              <p:nvPr/>
            </p:nvSpPr>
            <p:spPr bwMode="auto">
              <a:xfrm>
                <a:off x="5017" y="1369"/>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9" name="Rectangle 149">
                <a:extLst>
                  <a:ext uri="{FF2B5EF4-FFF2-40B4-BE49-F238E27FC236}">
                    <a16:creationId xmlns:a16="http://schemas.microsoft.com/office/drawing/2014/main" id="{BC9E64CB-2AF9-4423-B021-E16029E82DFD}"/>
                  </a:ext>
                </a:extLst>
              </p:cNvPr>
              <p:cNvSpPr>
                <a:spLocks noChangeArrowheads="1"/>
              </p:cNvSpPr>
              <p:nvPr/>
            </p:nvSpPr>
            <p:spPr bwMode="auto">
              <a:xfrm>
                <a:off x="6486" y="136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0" name="Rectangle 150">
                <a:extLst>
                  <a:ext uri="{FF2B5EF4-FFF2-40B4-BE49-F238E27FC236}">
                    <a16:creationId xmlns:a16="http://schemas.microsoft.com/office/drawing/2014/main" id="{4AC3A39A-2F28-4DB9-9E8F-07F092C49456}"/>
                  </a:ext>
                </a:extLst>
              </p:cNvPr>
              <p:cNvSpPr>
                <a:spLocks noChangeArrowheads="1"/>
              </p:cNvSpPr>
              <p:nvPr/>
            </p:nvSpPr>
            <p:spPr bwMode="auto">
              <a:xfrm>
                <a:off x="2062" y="1373"/>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1" name="Rectangle 151">
                <a:extLst>
                  <a:ext uri="{FF2B5EF4-FFF2-40B4-BE49-F238E27FC236}">
                    <a16:creationId xmlns:a16="http://schemas.microsoft.com/office/drawing/2014/main" id="{AC89122D-F565-43E7-846F-CB195E2C5884}"/>
                  </a:ext>
                </a:extLst>
              </p:cNvPr>
              <p:cNvSpPr>
                <a:spLocks noChangeArrowheads="1"/>
              </p:cNvSpPr>
              <p:nvPr/>
            </p:nvSpPr>
            <p:spPr bwMode="auto">
              <a:xfrm>
                <a:off x="3541" y="1373"/>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2" name="Rectangle 152">
                <a:extLst>
                  <a:ext uri="{FF2B5EF4-FFF2-40B4-BE49-F238E27FC236}">
                    <a16:creationId xmlns:a16="http://schemas.microsoft.com/office/drawing/2014/main" id="{420B13B9-DA51-4946-9D5E-8F7DDFE12E59}"/>
                  </a:ext>
                </a:extLst>
              </p:cNvPr>
              <p:cNvSpPr>
                <a:spLocks noChangeArrowheads="1"/>
              </p:cNvSpPr>
              <p:nvPr/>
            </p:nvSpPr>
            <p:spPr bwMode="auto">
              <a:xfrm>
                <a:off x="5013" y="1373"/>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 name="Rectangle 153">
                <a:extLst>
                  <a:ext uri="{FF2B5EF4-FFF2-40B4-BE49-F238E27FC236}">
                    <a16:creationId xmlns:a16="http://schemas.microsoft.com/office/drawing/2014/main" id="{ACBAE78B-8F8D-46E4-B1D4-D1605A573614}"/>
                  </a:ext>
                </a:extLst>
              </p:cNvPr>
              <p:cNvSpPr>
                <a:spLocks noChangeArrowheads="1"/>
              </p:cNvSpPr>
              <p:nvPr/>
            </p:nvSpPr>
            <p:spPr bwMode="auto">
              <a:xfrm>
                <a:off x="6486" y="1373"/>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 name="Rectangle 154">
                <a:extLst>
                  <a:ext uri="{FF2B5EF4-FFF2-40B4-BE49-F238E27FC236}">
                    <a16:creationId xmlns:a16="http://schemas.microsoft.com/office/drawing/2014/main" id="{3F9EBF2A-EA67-4498-AB35-DB698753D1F4}"/>
                  </a:ext>
                </a:extLst>
              </p:cNvPr>
              <p:cNvSpPr>
                <a:spLocks noChangeArrowheads="1"/>
              </p:cNvSpPr>
              <p:nvPr/>
            </p:nvSpPr>
            <p:spPr bwMode="auto">
              <a:xfrm>
                <a:off x="2066" y="1480"/>
                <a:ext cx="4420" cy="102"/>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5" name="Rectangle 155">
                <a:extLst>
                  <a:ext uri="{FF2B5EF4-FFF2-40B4-BE49-F238E27FC236}">
                    <a16:creationId xmlns:a16="http://schemas.microsoft.com/office/drawing/2014/main" id="{5C8DFB42-9874-478B-BD8D-CD201E3EB267}"/>
                  </a:ext>
                </a:extLst>
              </p:cNvPr>
              <p:cNvSpPr>
                <a:spLocks noChangeArrowheads="1"/>
              </p:cNvSpPr>
              <p:nvPr/>
            </p:nvSpPr>
            <p:spPr bwMode="auto">
              <a:xfrm>
                <a:off x="2111" y="1488"/>
                <a:ext cx="4329"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6" name="Rectangle 156">
                <a:extLst>
                  <a:ext uri="{FF2B5EF4-FFF2-40B4-BE49-F238E27FC236}">
                    <a16:creationId xmlns:a16="http://schemas.microsoft.com/office/drawing/2014/main" id="{E81DB930-F19F-4282-B459-752DE4F95E43}"/>
                  </a:ext>
                </a:extLst>
              </p:cNvPr>
              <p:cNvSpPr>
                <a:spLocks noChangeArrowheads="1"/>
              </p:cNvSpPr>
              <p:nvPr/>
            </p:nvSpPr>
            <p:spPr bwMode="auto">
              <a:xfrm>
                <a:off x="2111" y="1488"/>
                <a:ext cx="184"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Out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7" name="Rectangle 157">
                <a:extLst>
                  <a:ext uri="{FF2B5EF4-FFF2-40B4-BE49-F238E27FC236}">
                    <a16:creationId xmlns:a16="http://schemas.microsoft.com/office/drawing/2014/main" id="{1482F176-ADB9-41FB-9138-356A4E4116FE}"/>
                  </a:ext>
                </a:extLst>
              </p:cNvPr>
              <p:cNvSpPr>
                <a:spLocks noChangeArrowheads="1"/>
              </p:cNvSpPr>
              <p:nvPr/>
            </p:nvSpPr>
            <p:spPr bwMode="auto">
              <a:xfrm>
                <a:off x="2247" y="1488"/>
                <a:ext cx="68"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8" name="Rectangle 158">
                <a:extLst>
                  <a:ext uri="{FF2B5EF4-FFF2-40B4-BE49-F238E27FC236}">
                    <a16:creationId xmlns:a16="http://schemas.microsoft.com/office/drawing/2014/main" id="{7251240C-D8AD-46A6-A9EF-A61DF07D387C}"/>
                  </a:ext>
                </a:extLst>
              </p:cNvPr>
              <p:cNvSpPr>
                <a:spLocks noChangeArrowheads="1"/>
              </p:cNvSpPr>
              <p:nvPr/>
            </p:nvSpPr>
            <p:spPr bwMode="auto">
              <a:xfrm>
                <a:off x="2274" y="1488"/>
                <a:ext cx="119"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of</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9" name="Rectangle 159">
                <a:extLst>
                  <a:ext uri="{FF2B5EF4-FFF2-40B4-BE49-F238E27FC236}">
                    <a16:creationId xmlns:a16="http://schemas.microsoft.com/office/drawing/2014/main" id="{24E68FF2-F223-43D1-BDA5-A0BD02337D87}"/>
                  </a:ext>
                </a:extLst>
              </p:cNvPr>
              <p:cNvSpPr>
                <a:spLocks noChangeArrowheads="1"/>
              </p:cNvSpPr>
              <p:nvPr/>
            </p:nvSpPr>
            <p:spPr bwMode="auto">
              <a:xfrm>
                <a:off x="2348" y="1488"/>
                <a:ext cx="68"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0" name="Rectangle 160">
                <a:extLst>
                  <a:ext uri="{FF2B5EF4-FFF2-40B4-BE49-F238E27FC236}">
                    <a16:creationId xmlns:a16="http://schemas.microsoft.com/office/drawing/2014/main" id="{C507AD04-B403-40DF-89C8-973655B96E87}"/>
                  </a:ext>
                </a:extLst>
              </p:cNvPr>
              <p:cNvSpPr>
                <a:spLocks noChangeArrowheads="1"/>
              </p:cNvSpPr>
              <p:nvPr/>
            </p:nvSpPr>
            <p:spPr bwMode="auto">
              <a:xfrm>
                <a:off x="2375" y="1488"/>
                <a:ext cx="1990"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Pocket Maximum (includes copays &amp; deductible)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1" name="Rectangle 161">
                <a:extLst>
                  <a:ext uri="{FF2B5EF4-FFF2-40B4-BE49-F238E27FC236}">
                    <a16:creationId xmlns:a16="http://schemas.microsoft.com/office/drawing/2014/main" id="{85B3D236-4424-4630-9EAC-EA04FCA506BA}"/>
                  </a:ext>
                </a:extLst>
              </p:cNvPr>
              <p:cNvSpPr>
                <a:spLocks noChangeArrowheads="1"/>
              </p:cNvSpPr>
              <p:nvPr/>
            </p:nvSpPr>
            <p:spPr bwMode="auto">
              <a:xfrm>
                <a:off x="4227" y="1488"/>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2" name="Rectangle 162">
                <a:extLst>
                  <a:ext uri="{FF2B5EF4-FFF2-40B4-BE49-F238E27FC236}">
                    <a16:creationId xmlns:a16="http://schemas.microsoft.com/office/drawing/2014/main" id="{93BCCA84-24BF-42E3-99BA-AFEC220ADD34}"/>
                  </a:ext>
                </a:extLst>
              </p:cNvPr>
              <p:cNvSpPr>
                <a:spLocks noChangeArrowheads="1"/>
              </p:cNvSpPr>
              <p:nvPr/>
            </p:nvSpPr>
            <p:spPr bwMode="auto">
              <a:xfrm>
                <a:off x="2062" y="1475"/>
                <a:ext cx="4"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3" name="Rectangle 163">
                <a:extLst>
                  <a:ext uri="{FF2B5EF4-FFF2-40B4-BE49-F238E27FC236}">
                    <a16:creationId xmlns:a16="http://schemas.microsoft.com/office/drawing/2014/main" id="{5F31E992-8574-415B-AAB5-E1DA6DCD1DD6}"/>
                  </a:ext>
                </a:extLst>
              </p:cNvPr>
              <p:cNvSpPr>
                <a:spLocks noChangeArrowheads="1"/>
              </p:cNvSpPr>
              <p:nvPr/>
            </p:nvSpPr>
            <p:spPr bwMode="auto">
              <a:xfrm>
                <a:off x="2066" y="1475"/>
                <a:ext cx="1475"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4" name="Rectangle 164">
                <a:extLst>
                  <a:ext uri="{FF2B5EF4-FFF2-40B4-BE49-F238E27FC236}">
                    <a16:creationId xmlns:a16="http://schemas.microsoft.com/office/drawing/2014/main" id="{CD8F0843-DDAF-474E-B922-C36E075DA05B}"/>
                  </a:ext>
                </a:extLst>
              </p:cNvPr>
              <p:cNvSpPr>
                <a:spLocks noChangeArrowheads="1"/>
              </p:cNvSpPr>
              <p:nvPr/>
            </p:nvSpPr>
            <p:spPr bwMode="auto">
              <a:xfrm>
                <a:off x="3541" y="1475"/>
                <a:ext cx="4"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5" name="Rectangle 165">
                <a:extLst>
                  <a:ext uri="{FF2B5EF4-FFF2-40B4-BE49-F238E27FC236}">
                    <a16:creationId xmlns:a16="http://schemas.microsoft.com/office/drawing/2014/main" id="{325D6999-81D0-41F2-9275-49ACC44D6549}"/>
                  </a:ext>
                </a:extLst>
              </p:cNvPr>
              <p:cNvSpPr>
                <a:spLocks noChangeArrowheads="1"/>
              </p:cNvSpPr>
              <p:nvPr/>
            </p:nvSpPr>
            <p:spPr bwMode="auto">
              <a:xfrm>
                <a:off x="3545" y="1475"/>
                <a:ext cx="1468"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6" name="Rectangle 166">
                <a:extLst>
                  <a:ext uri="{FF2B5EF4-FFF2-40B4-BE49-F238E27FC236}">
                    <a16:creationId xmlns:a16="http://schemas.microsoft.com/office/drawing/2014/main" id="{64BE21D3-5F30-4816-8556-016B5D24AA35}"/>
                  </a:ext>
                </a:extLst>
              </p:cNvPr>
              <p:cNvSpPr>
                <a:spLocks noChangeArrowheads="1"/>
              </p:cNvSpPr>
              <p:nvPr/>
            </p:nvSpPr>
            <p:spPr bwMode="auto">
              <a:xfrm>
                <a:off x="5013" y="1475"/>
                <a:ext cx="4"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7" name="Rectangle 167">
                <a:extLst>
                  <a:ext uri="{FF2B5EF4-FFF2-40B4-BE49-F238E27FC236}">
                    <a16:creationId xmlns:a16="http://schemas.microsoft.com/office/drawing/2014/main" id="{18142134-39F1-4B64-A2CF-261DD6D57EC6}"/>
                  </a:ext>
                </a:extLst>
              </p:cNvPr>
              <p:cNvSpPr>
                <a:spLocks noChangeArrowheads="1"/>
              </p:cNvSpPr>
              <p:nvPr/>
            </p:nvSpPr>
            <p:spPr bwMode="auto">
              <a:xfrm>
                <a:off x="5017" y="1475"/>
                <a:ext cx="1469"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8" name="Rectangle 168">
                <a:extLst>
                  <a:ext uri="{FF2B5EF4-FFF2-40B4-BE49-F238E27FC236}">
                    <a16:creationId xmlns:a16="http://schemas.microsoft.com/office/drawing/2014/main" id="{C72275F6-1052-4C02-A154-42DDBC39AC02}"/>
                  </a:ext>
                </a:extLst>
              </p:cNvPr>
              <p:cNvSpPr>
                <a:spLocks noChangeArrowheads="1"/>
              </p:cNvSpPr>
              <p:nvPr/>
            </p:nvSpPr>
            <p:spPr bwMode="auto">
              <a:xfrm>
                <a:off x="6486" y="1475"/>
                <a:ext cx="4"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9" name="Rectangle 169">
                <a:extLst>
                  <a:ext uri="{FF2B5EF4-FFF2-40B4-BE49-F238E27FC236}">
                    <a16:creationId xmlns:a16="http://schemas.microsoft.com/office/drawing/2014/main" id="{C2CB53AD-8252-47C6-8151-2837C67E87B8}"/>
                  </a:ext>
                </a:extLst>
              </p:cNvPr>
              <p:cNvSpPr>
                <a:spLocks noChangeArrowheads="1"/>
              </p:cNvSpPr>
              <p:nvPr/>
            </p:nvSpPr>
            <p:spPr bwMode="auto">
              <a:xfrm>
                <a:off x="2062" y="1480"/>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0" name="Rectangle 170">
                <a:extLst>
                  <a:ext uri="{FF2B5EF4-FFF2-40B4-BE49-F238E27FC236}">
                    <a16:creationId xmlns:a16="http://schemas.microsoft.com/office/drawing/2014/main" id="{AF9CC191-1901-4456-B61F-5E8F81460536}"/>
                  </a:ext>
                </a:extLst>
              </p:cNvPr>
              <p:cNvSpPr>
                <a:spLocks noChangeArrowheads="1"/>
              </p:cNvSpPr>
              <p:nvPr/>
            </p:nvSpPr>
            <p:spPr bwMode="auto">
              <a:xfrm>
                <a:off x="6486" y="1480"/>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1" name="Rectangle 171">
                <a:extLst>
                  <a:ext uri="{FF2B5EF4-FFF2-40B4-BE49-F238E27FC236}">
                    <a16:creationId xmlns:a16="http://schemas.microsoft.com/office/drawing/2014/main" id="{6E6A45C8-9721-4013-A9DA-E3F2ED19B368}"/>
                  </a:ext>
                </a:extLst>
              </p:cNvPr>
              <p:cNvSpPr>
                <a:spLocks noChangeArrowheads="1"/>
              </p:cNvSpPr>
              <p:nvPr/>
            </p:nvSpPr>
            <p:spPr bwMode="auto">
              <a:xfrm>
                <a:off x="2066" y="1587"/>
                <a:ext cx="1475" cy="10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2" name="Rectangle 172">
                <a:extLst>
                  <a:ext uri="{FF2B5EF4-FFF2-40B4-BE49-F238E27FC236}">
                    <a16:creationId xmlns:a16="http://schemas.microsoft.com/office/drawing/2014/main" id="{7E54793A-E336-45A5-A74F-708EB58CAAB8}"/>
                  </a:ext>
                </a:extLst>
              </p:cNvPr>
              <p:cNvSpPr>
                <a:spLocks noChangeArrowheads="1"/>
              </p:cNvSpPr>
              <p:nvPr/>
            </p:nvSpPr>
            <p:spPr bwMode="auto">
              <a:xfrm>
                <a:off x="2111" y="1597"/>
                <a:ext cx="1384"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3" name="Rectangle 173">
                <a:extLst>
                  <a:ext uri="{FF2B5EF4-FFF2-40B4-BE49-F238E27FC236}">
                    <a16:creationId xmlns:a16="http://schemas.microsoft.com/office/drawing/2014/main" id="{10610081-8DE8-4194-A241-21C8645D801E}"/>
                  </a:ext>
                </a:extLst>
              </p:cNvPr>
              <p:cNvSpPr>
                <a:spLocks noChangeArrowheads="1"/>
              </p:cNvSpPr>
              <p:nvPr/>
            </p:nvSpPr>
            <p:spPr bwMode="auto">
              <a:xfrm>
                <a:off x="2111" y="1599"/>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4" name="Rectangle 174">
                <a:extLst>
                  <a:ext uri="{FF2B5EF4-FFF2-40B4-BE49-F238E27FC236}">
                    <a16:creationId xmlns:a16="http://schemas.microsoft.com/office/drawing/2014/main" id="{BC6F93EC-8212-45A9-AF52-8D9AC2160C0B}"/>
                  </a:ext>
                </a:extLst>
              </p:cNvPr>
              <p:cNvSpPr>
                <a:spLocks noChangeArrowheads="1"/>
              </p:cNvSpPr>
              <p:nvPr/>
            </p:nvSpPr>
            <p:spPr bwMode="auto">
              <a:xfrm>
                <a:off x="2147" y="1599"/>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5" name="Rectangle 175">
                <a:extLst>
                  <a:ext uri="{FF2B5EF4-FFF2-40B4-BE49-F238E27FC236}">
                    <a16:creationId xmlns:a16="http://schemas.microsoft.com/office/drawing/2014/main" id="{B0E9C3FD-1BEA-4FD1-9E67-D12E925F3A5E}"/>
                  </a:ext>
                </a:extLst>
              </p:cNvPr>
              <p:cNvSpPr>
                <a:spLocks noChangeArrowheads="1"/>
              </p:cNvSpPr>
              <p:nvPr/>
            </p:nvSpPr>
            <p:spPr bwMode="auto">
              <a:xfrm>
                <a:off x="2269" y="1599"/>
                <a:ext cx="38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Individual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6" name="Rectangle 176">
                <a:extLst>
                  <a:ext uri="{FF2B5EF4-FFF2-40B4-BE49-F238E27FC236}">
                    <a16:creationId xmlns:a16="http://schemas.microsoft.com/office/drawing/2014/main" id="{BF91D7E7-2BB2-4161-8086-855B66CD2A68}"/>
                  </a:ext>
                </a:extLst>
              </p:cNvPr>
              <p:cNvSpPr>
                <a:spLocks noChangeArrowheads="1"/>
              </p:cNvSpPr>
              <p:nvPr/>
            </p:nvSpPr>
            <p:spPr bwMode="auto">
              <a:xfrm>
                <a:off x="2603" y="1599"/>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7" name="Rectangle 177">
                <a:extLst>
                  <a:ext uri="{FF2B5EF4-FFF2-40B4-BE49-F238E27FC236}">
                    <a16:creationId xmlns:a16="http://schemas.microsoft.com/office/drawing/2014/main" id="{29B092DF-2FDD-459F-9A76-B89934A32234}"/>
                  </a:ext>
                </a:extLst>
              </p:cNvPr>
              <p:cNvSpPr>
                <a:spLocks noChangeArrowheads="1"/>
              </p:cNvSpPr>
              <p:nvPr/>
            </p:nvSpPr>
            <p:spPr bwMode="auto">
              <a:xfrm>
                <a:off x="3545" y="1587"/>
                <a:ext cx="1468" cy="10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8" name="Rectangle 178">
                <a:extLst>
                  <a:ext uri="{FF2B5EF4-FFF2-40B4-BE49-F238E27FC236}">
                    <a16:creationId xmlns:a16="http://schemas.microsoft.com/office/drawing/2014/main" id="{FB62AEF0-C705-4124-8387-BE299E1AA9C1}"/>
                  </a:ext>
                </a:extLst>
              </p:cNvPr>
              <p:cNvSpPr>
                <a:spLocks noChangeArrowheads="1"/>
              </p:cNvSpPr>
              <p:nvPr/>
            </p:nvSpPr>
            <p:spPr bwMode="auto">
              <a:xfrm>
                <a:off x="3590" y="1597"/>
                <a:ext cx="1378"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9" name="Rectangle 179">
                <a:extLst>
                  <a:ext uri="{FF2B5EF4-FFF2-40B4-BE49-F238E27FC236}">
                    <a16:creationId xmlns:a16="http://schemas.microsoft.com/office/drawing/2014/main" id="{5910293F-72EA-4E98-B1FF-18802B3E922A}"/>
                  </a:ext>
                </a:extLst>
              </p:cNvPr>
              <p:cNvSpPr>
                <a:spLocks noChangeArrowheads="1"/>
              </p:cNvSpPr>
              <p:nvPr/>
            </p:nvSpPr>
            <p:spPr bwMode="auto">
              <a:xfrm>
                <a:off x="3590" y="1599"/>
                <a:ext cx="33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$2,500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0" name="Rectangle 180">
                <a:extLst>
                  <a:ext uri="{FF2B5EF4-FFF2-40B4-BE49-F238E27FC236}">
                    <a16:creationId xmlns:a16="http://schemas.microsoft.com/office/drawing/2014/main" id="{BBDBA6CB-7D4F-4D32-AA31-8D8B3F648F90}"/>
                  </a:ext>
                </a:extLst>
              </p:cNvPr>
              <p:cNvSpPr>
                <a:spLocks noChangeArrowheads="1"/>
              </p:cNvSpPr>
              <p:nvPr/>
            </p:nvSpPr>
            <p:spPr bwMode="auto">
              <a:xfrm>
                <a:off x="3876" y="1599"/>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1" name="Rectangle 181">
                <a:extLst>
                  <a:ext uri="{FF2B5EF4-FFF2-40B4-BE49-F238E27FC236}">
                    <a16:creationId xmlns:a16="http://schemas.microsoft.com/office/drawing/2014/main" id="{6D61560D-F817-41AB-A112-57CDA5CB5966}"/>
                  </a:ext>
                </a:extLst>
              </p:cNvPr>
              <p:cNvSpPr>
                <a:spLocks noChangeArrowheads="1"/>
              </p:cNvSpPr>
              <p:nvPr/>
            </p:nvSpPr>
            <p:spPr bwMode="auto">
              <a:xfrm>
                <a:off x="5017" y="1587"/>
                <a:ext cx="1469" cy="10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2" name="Rectangle 182">
                <a:extLst>
                  <a:ext uri="{FF2B5EF4-FFF2-40B4-BE49-F238E27FC236}">
                    <a16:creationId xmlns:a16="http://schemas.microsoft.com/office/drawing/2014/main" id="{54330DF7-8029-49CC-B1CD-01BC3FCA62D4}"/>
                  </a:ext>
                </a:extLst>
              </p:cNvPr>
              <p:cNvSpPr>
                <a:spLocks noChangeArrowheads="1"/>
              </p:cNvSpPr>
              <p:nvPr/>
            </p:nvSpPr>
            <p:spPr bwMode="auto">
              <a:xfrm>
                <a:off x="5063" y="1597"/>
                <a:ext cx="1377"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900" dirty="0"/>
                  <a:t>Unlimited (Under Review)</a:t>
                </a:r>
              </a:p>
            </p:txBody>
          </p:sp>
          <p:sp>
            <p:nvSpPr>
              <p:cNvPr id="613" name="Rectangle 183">
                <a:extLst>
                  <a:ext uri="{FF2B5EF4-FFF2-40B4-BE49-F238E27FC236}">
                    <a16:creationId xmlns:a16="http://schemas.microsoft.com/office/drawing/2014/main" id="{55501601-B6EC-4F6D-A3E6-7518314E857D}"/>
                  </a:ext>
                </a:extLst>
              </p:cNvPr>
              <p:cNvSpPr>
                <a:spLocks noChangeArrowheads="1"/>
              </p:cNvSpPr>
              <p:nvPr/>
            </p:nvSpPr>
            <p:spPr bwMode="auto">
              <a:xfrm>
                <a:off x="5063" y="1599"/>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4" name="Rectangle 184">
                <a:extLst>
                  <a:ext uri="{FF2B5EF4-FFF2-40B4-BE49-F238E27FC236}">
                    <a16:creationId xmlns:a16="http://schemas.microsoft.com/office/drawing/2014/main" id="{0388F93E-6DD4-43CE-BC19-74E6E8662821}"/>
                  </a:ext>
                </a:extLst>
              </p:cNvPr>
              <p:cNvSpPr>
                <a:spLocks noChangeArrowheads="1"/>
              </p:cNvSpPr>
              <p:nvPr/>
            </p:nvSpPr>
            <p:spPr bwMode="auto">
              <a:xfrm>
                <a:off x="5107" y="1599"/>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5" name="Rectangle 185">
                <a:extLst>
                  <a:ext uri="{FF2B5EF4-FFF2-40B4-BE49-F238E27FC236}">
                    <a16:creationId xmlns:a16="http://schemas.microsoft.com/office/drawing/2014/main" id="{4CFD7E13-40B5-46CD-BEC4-58D1CBE7ABB5}"/>
                  </a:ext>
                </a:extLst>
              </p:cNvPr>
              <p:cNvSpPr>
                <a:spLocks noChangeArrowheads="1"/>
              </p:cNvSpPr>
              <p:nvPr/>
            </p:nvSpPr>
            <p:spPr bwMode="auto">
              <a:xfrm>
                <a:off x="2062" y="158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6" name="Rectangle 186">
                <a:extLst>
                  <a:ext uri="{FF2B5EF4-FFF2-40B4-BE49-F238E27FC236}">
                    <a16:creationId xmlns:a16="http://schemas.microsoft.com/office/drawing/2014/main" id="{2E63ED0C-E2BF-40B2-BA7F-C7931E4CC604}"/>
                  </a:ext>
                </a:extLst>
              </p:cNvPr>
              <p:cNvSpPr>
                <a:spLocks noChangeArrowheads="1"/>
              </p:cNvSpPr>
              <p:nvPr/>
            </p:nvSpPr>
            <p:spPr bwMode="auto">
              <a:xfrm>
                <a:off x="2066" y="1582"/>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7" name="Rectangle 187">
                <a:extLst>
                  <a:ext uri="{FF2B5EF4-FFF2-40B4-BE49-F238E27FC236}">
                    <a16:creationId xmlns:a16="http://schemas.microsoft.com/office/drawing/2014/main" id="{3C4828F5-4B0A-4B5B-9112-17CED1A22EB1}"/>
                  </a:ext>
                </a:extLst>
              </p:cNvPr>
              <p:cNvSpPr>
                <a:spLocks noChangeArrowheads="1"/>
              </p:cNvSpPr>
              <p:nvPr/>
            </p:nvSpPr>
            <p:spPr bwMode="auto">
              <a:xfrm>
                <a:off x="3541" y="158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8" name="Rectangle 188">
                <a:extLst>
                  <a:ext uri="{FF2B5EF4-FFF2-40B4-BE49-F238E27FC236}">
                    <a16:creationId xmlns:a16="http://schemas.microsoft.com/office/drawing/2014/main" id="{D24E1661-FD4E-4088-8BCF-5B23D6183927}"/>
                  </a:ext>
                </a:extLst>
              </p:cNvPr>
              <p:cNvSpPr>
                <a:spLocks noChangeArrowheads="1"/>
              </p:cNvSpPr>
              <p:nvPr/>
            </p:nvSpPr>
            <p:spPr bwMode="auto">
              <a:xfrm>
                <a:off x="3545" y="1582"/>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9" name="Rectangle 189">
                <a:extLst>
                  <a:ext uri="{FF2B5EF4-FFF2-40B4-BE49-F238E27FC236}">
                    <a16:creationId xmlns:a16="http://schemas.microsoft.com/office/drawing/2014/main" id="{69ED016E-F0D3-4E07-92CB-D070FE8FD7E1}"/>
                  </a:ext>
                </a:extLst>
              </p:cNvPr>
              <p:cNvSpPr>
                <a:spLocks noChangeArrowheads="1"/>
              </p:cNvSpPr>
              <p:nvPr/>
            </p:nvSpPr>
            <p:spPr bwMode="auto">
              <a:xfrm>
                <a:off x="5013" y="158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0" name="Rectangle 190">
                <a:extLst>
                  <a:ext uri="{FF2B5EF4-FFF2-40B4-BE49-F238E27FC236}">
                    <a16:creationId xmlns:a16="http://schemas.microsoft.com/office/drawing/2014/main" id="{CC72429B-69B1-4AF9-9FF7-7ECAA0FB8B0B}"/>
                  </a:ext>
                </a:extLst>
              </p:cNvPr>
              <p:cNvSpPr>
                <a:spLocks noChangeArrowheads="1"/>
              </p:cNvSpPr>
              <p:nvPr/>
            </p:nvSpPr>
            <p:spPr bwMode="auto">
              <a:xfrm>
                <a:off x="5017" y="1582"/>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1" name="Rectangle 191">
                <a:extLst>
                  <a:ext uri="{FF2B5EF4-FFF2-40B4-BE49-F238E27FC236}">
                    <a16:creationId xmlns:a16="http://schemas.microsoft.com/office/drawing/2014/main" id="{CF944F57-4757-4DEB-9675-F4B99BF407CE}"/>
                  </a:ext>
                </a:extLst>
              </p:cNvPr>
              <p:cNvSpPr>
                <a:spLocks noChangeArrowheads="1"/>
              </p:cNvSpPr>
              <p:nvPr/>
            </p:nvSpPr>
            <p:spPr bwMode="auto">
              <a:xfrm>
                <a:off x="6486" y="158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2" name="Rectangle 192">
                <a:extLst>
                  <a:ext uri="{FF2B5EF4-FFF2-40B4-BE49-F238E27FC236}">
                    <a16:creationId xmlns:a16="http://schemas.microsoft.com/office/drawing/2014/main" id="{9794CCBE-34FF-4E56-9D2B-33C03CFEC3DD}"/>
                  </a:ext>
                </a:extLst>
              </p:cNvPr>
              <p:cNvSpPr>
                <a:spLocks noChangeArrowheads="1"/>
              </p:cNvSpPr>
              <p:nvPr/>
            </p:nvSpPr>
            <p:spPr bwMode="auto">
              <a:xfrm>
                <a:off x="2062" y="1586"/>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3" name="Rectangle 193">
                <a:extLst>
                  <a:ext uri="{FF2B5EF4-FFF2-40B4-BE49-F238E27FC236}">
                    <a16:creationId xmlns:a16="http://schemas.microsoft.com/office/drawing/2014/main" id="{FB8AB152-ED06-4A1F-A000-B38C3C492EC5}"/>
                  </a:ext>
                </a:extLst>
              </p:cNvPr>
              <p:cNvSpPr>
                <a:spLocks noChangeArrowheads="1"/>
              </p:cNvSpPr>
              <p:nvPr/>
            </p:nvSpPr>
            <p:spPr bwMode="auto">
              <a:xfrm>
                <a:off x="3541" y="1586"/>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 name="Rectangle 194">
                <a:extLst>
                  <a:ext uri="{FF2B5EF4-FFF2-40B4-BE49-F238E27FC236}">
                    <a16:creationId xmlns:a16="http://schemas.microsoft.com/office/drawing/2014/main" id="{1AF54EE8-2F09-490D-A37F-8753004B8CF9}"/>
                  </a:ext>
                </a:extLst>
              </p:cNvPr>
              <p:cNvSpPr>
                <a:spLocks noChangeArrowheads="1"/>
              </p:cNvSpPr>
              <p:nvPr/>
            </p:nvSpPr>
            <p:spPr bwMode="auto">
              <a:xfrm>
                <a:off x="5013" y="1586"/>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5" name="Rectangle 195">
                <a:extLst>
                  <a:ext uri="{FF2B5EF4-FFF2-40B4-BE49-F238E27FC236}">
                    <a16:creationId xmlns:a16="http://schemas.microsoft.com/office/drawing/2014/main" id="{3FA3CA5D-4AC5-4DDE-9846-0B06BD217F10}"/>
                  </a:ext>
                </a:extLst>
              </p:cNvPr>
              <p:cNvSpPr>
                <a:spLocks noChangeArrowheads="1"/>
              </p:cNvSpPr>
              <p:nvPr/>
            </p:nvSpPr>
            <p:spPr bwMode="auto">
              <a:xfrm>
                <a:off x="6486" y="1586"/>
                <a:ext cx="4" cy="106"/>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6" name="Rectangle 196">
                <a:extLst>
                  <a:ext uri="{FF2B5EF4-FFF2-40B4-BE49-F238E27FC236}">
                    <a16:creationId xmlns:a16="http://schemas.microsoft.com/office/drawing/2014/main" id="{9612096A-2A59-45A2-A606-9C8CA13241F2}"/>
                  </a:ext>
                </a:extLst>
              </p:cNvPr>
              <p:cNvSpPr>
                <a:spLocks noChangeArrowheads="1"/>
              </p:cNvSpPr>
              <p:nvPr/>
            </p:nvSpPr>
            <p:spPr bwMode="auto">
              <a:xfrm>
                <a:off x="2066" y="1696"/>
                <a:ext cx="1475" cy="1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7" name="Rectangle 197">
                <a:extLst>
                  <a:ext uri="{FF2B5EF4-FFF2-40B4-BE49-F238E27FC236}">
                    <a16:creationId xmlns:a16="http://schemas.microsoft.com/office/drawing/2014/main" id="{51686A18-488A-444C-B675-4266CC32DC41}"/>
                  </a:ext>
                </a:extLst>
              </p:cNvPr>
              <p:cNvSpPr>
                <a:spLocks noChangeArrowheads="1"/>
              </p:cNvSpPr>
              <p:nvPr/>
            </p:nvSpPr>
            <p:spPr bwMode="auto">
              <a:xfrm>
                <a:off x="2111" y="1707"/>
                <a:ext cx="1384" cy="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8" name="Rectangle 198">
                <a:extLst>
                  <a:ext uri="{FF2B5EF4-FFF2-40B4-BE49-F238E27FC236}">
                    <a16:creationId xmlns:a16="http://schemas.microsoft.com/office/drawing/2014/main" id="{CED8B005-A1D8-4E59-A46C-4321C40F362B}"/>
                  </a:ext>
                </a:extLst>
              </p:cNvPr>
              <p:cNvSpPr>
                <a:spLocks noChangeArrowheads="1"/>
              </p:cNvSpPr>
              <p:nvPr/>
            </p:nvSpPr>
            <p:spPr bwMode="auto">
              <a:xfrm>
                <a:off x="2111" y="1710"/>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9" name="Rectangle 199">
                <a:extLst>
                  <a:ext uri="{FF2B5EF4-FFF2-40B4-BE49-F238E27FC236}">
                    <a16:creationId xmlns:a16="http://schemas.microsoft.com/office/drawing/2014/main" id="{21FD40D9-D26E-4B8F-B9A5-7AF8426BC8BC}"/>
                  </a:ext>
                </a:extLst>
              </p:cNvPr>
              <p:cNvSpPr>
                <a:spLocks noChangeArrowheads="1"/>
              </p:cNvSpPr>
              <p:nvPr/>
            </p:nvSpPr>
            <p:spPr bwMode="auto">
              <a:xfrm>
                <a:off x="2147" y="1710"/>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0" name="Rectangle 200">
                <a:extLst>
                  <a:ext uri="{FF2B5EF4-FFF2-40B4-BE49-F238E27FC236}">
                    <a16:creationId xmlns:a16="http://schemas.microsoft.com/office/drawing/2014/main" id="{AEDDEF9C-B737-4769-8050-645211B7A419}"/>
                  </a:ext>
                </a:extLst>
              </p:cNvPr>
              <p:cNvSpPr>
                <a:spLocks noChangeArrowheads="1"/>
              </p:cNvSpPr>
              <p:nvPr/>
            </p:nvSpPr>
            <p:spPr bwMode="auto">
              <a:xfrm>
                <a:off x="2269" y="1710"/>
                <a:ext cx="28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Family</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1" name="Rectangle 201">
                <a:extLst>
                  <a:ext uri="{FF2B5EF4-FFF2-40B4-BE49-F238E27FC236}">
                    <a16:creationId xmlns:a16="http://schemas.microsoft.com/office/drawing/2014/main" id="{C42D836B-2887-401E-8FF6-D2AD25A8A398}"/>
                  </a:ext>
                </a:extLst>
              </p:cNvPr>
              <p:cNvSpPr>
                <a:spLocks noChangeArrowheads="1"/>
              </p:cNvSpPr>
              <p:nvPr/>
            </p:nvSpPr>
            <p:spPr bwMode="auto">
              <a:xfrm>
                <a:off x="2502" y="1710"/>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2" name="Rectangle 202">
                <a:extLst>
                  <a:ext uri="{FF2B5EF4-FFF2-40B4-BE49-F238E27FC236}">
                    <a16:creationId xmlns:a16="http://schemas.microsoft.com/office/drawing/2014/main" id="{FDCD42B2-8790-4073-879A-4FFB9E7E13B3}"/>
                  </a:ext>
                </a:extLst>
              </p:cNvPr>
              <p:cNvSpPr>
                <a:spLocks noChangeArrowheads="1"/>
              </p:cNvSpPr>
              <p:nvPr/>
            </p:nvSpPr>
            <p:spPr bwMode="auto">
              <a:xfrm>
                <a:off x="3545" y="1696"/>
                <a:ext cx="1468" cy="1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3" name="Rectangle 203">
                <a:extLst>
                  <a:ext uri="{FF2B5EF4-FFF2-40B4-BE49-F238E27FC236}">
                    <a16:creationId xmlns:a16="http://schemas.microsoft.com/office/drawing/2014/main" id="{09B0A0C6-38B8-47FB-BFE3-9568348CB41A}"/>
                  </a:ext>
                </a:extLst>
              </p:cNvPr>
              <p:cNvSpPr>
                <a:spLocks noChangeArrowheads="1"/>
              </p:cNvSpPr>
              <p:nvPr/>
            </p:nvSpPr>
            <p:spPr bwMode="auto">
              <a:xfrm>
                <a:off x="3590" y="1707"/>
                <a:ext cx="1378" cy="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4" name="Rectangle 204">
                <a:extLst>
                  <a:ext uri="{FF2B5EF4-FFF2-40B4-BE49-F238E27FC236}">
                    <a16:creationId xmlns:a16="http://schemas.microsoft.com/office/drawing/2014/main" id="{252B8D8F-396C-4012-B8D5-94D30283774A}"/>
                  </a:ext>
                </a:extLst>
              </p:cNvPr>
              <p:cNvSpPr>
                <a:spLocks noChangeArrowheads="1"/>
              </p:cNvSpPr>
              <p:nvPr/>
            </p:nvSpPr>
            <p:spPr bwMode="auto">
              <a:xfrm>
                <a:off x="3590" y="1710"/>
                <a:ext cx="38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$12,700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7" name="Group 406">
              <a:extLst>
                <a:ext uri="{FF2B5EF4-FFF2-40B4-BE49-F238E27FC236}">
                  <a16:creationId xmlns:a16="http://schemas.microsoft.com/office/drawing/2014/main" id="{BB17835F-8164-4791-90B8-159BF5841A3F}"/>
                </a:ext>
              </a:extLst>
            </p:cNvPr>
            <p:cNvGrpSpPr>
              <a:grpSpLocks/>
            </p:cNvGrpSpPr>
            <p:nvPr/>
          </p:nvGrpSpPr>
          <p:grpSpPr bwMode="auto">
            <a:xfrm>
              <a:off x="2062" y="1692"/>
              <a:ext cx="4428" cy="998"/>
              <a:chOff x="2062" y="1692"/>
              <a:chExt cx="4428" cy="998"/>
            </a:xfrm>
          </p:grpSpPr>
          <p:sp>
            <p:nvSpPr>
              <p:cNvPr id="235" name="Rectangle 206">
                <a:extLst>
                  <a:ext uri="{FF2B5EF4-FFF2-40B4-BE49-F238E27FC236}">
                    <a16:creationId xmlns:a16="http://schemas.microsoft.com/office/drawing/2014/main" id="{38700156-00FF-420A-A6FB-411E866B8CA2}"/>
                  </a:ext>
                </a:extLst>
              </p:cNvPr>
              <p:cNvSpPr>
                <a:spLocks noChangeArrowheads="1"/>
              </p:cNvSpPr>
              <p:nvPr/>
            </p:nvSpPr>
            <p:spPr bwMode="auto">
              <a:xfrm>
                <a:off x="3920" y="1710"/>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6" name="Rectangle 207">
                <a:extLst>
                  <a:ext uri="{FF2B5EF4-FFF2-40B4-BE49-F238E27FC236}">
                    <a16:creationId xmlns:a16="http://schemas.microsoft.com/office/drawing/2014/main" id="{8D1C371D-D54E-45D5-B28F-0E4518DCC7EF}"/>
                  </a:ext>
                </a:extLst>
              </p:cNvPr>
              <p:cNvSpPr>
                <a:spLocks noChangeArrowheads="1"/>
              </p:cNvSpPr>
              <p:nvPr/>
            </p:nvSpPr>
            <p:spPr bwMode="auto">
              <a:xfrm>
                <a:off x="5017" y="1696"/>
                <a:ext cx="1469" cy="1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Rectangle 208">
                <a:extLst>
                  <a:ext uri="{FF2B5EF4-FFF2-40B4-BE49-F238E27FC236}">
                    <a16:creationId xmlns:a16="http://schemas.microsoft.com/office/drawing/2014/main" id="{B721995D-1618-4E5C-BE82-FEDAC253B5CC}"/>
                  </a:ext>
                </a:extLst>
              </p:cNvPr>
              <p:cNvSpPr>
                <a:spLocks noChangeArrowheads="1"/>
              </p:cNvSpPr>
              <p:nvPr/>
            </p:nvSpPr>
            <p:spPr bwMode="auto">
              <a:xfrm>
                <a:off x="5063" y="1707"/>
                <a:ext cx="1377" cy="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900" dirty="0"/>
                  <a:t>Unlimited (Under Review)</a:t>
                </a:r>
              </a:p>
            </p:txBody>
          </p:sp>
          <p:sp>
            <p:nvSpPr>
              <p:cNvPr id="238" name="Rectangle 209">
                <a:extLst>
                  <a:ext uri="{FF2B5EF4-FFF2-40B4-BE49-F238E27FC236}">
                    <a16:creationId xmlns:a16="http://schemas.microsoft.com/office/drawing/2014/main" id="{D1E651BD-7690-4C19-84A0-856702A9748C}"/>
                  </a:ext>
                </a:extLst>
              </p:cNvPr>
              <p:cNvSpPr>
                <a:spLocks noChangeArrowheads="1"/>
              </p:cNvSpPr>
              <p:nvPr/>
            </p:nvSpPr>
            <p:spPr bwMode="auto">
              <a:xfrm>
                <a:off x="5063" y="1710"/>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9" name="Rectangle 210">
                <a:extLst>
                  <a:ext uri="{FF2B5EF4-FFF2-40B4-BE49-F238E27FC236}">
                    <a16:creationId xmlns:a16="http://schemas.microsoft.com/office/drawing/2014/main" id="{0CA36D60-3A44-4B08-86D0-6EA292088092}"/>
                  </a:ext>
                </a:extLst>
              </p:cNvPr>
              <p:cNvSpPr>
                <a:spLocks noChangeArrowheads="1"/>
              </p:cNvSpPr>
              <p:nvPr/>
            </p:nvSpPr>
            <p:spPr bwMode="auto">
              <a:xfrm>
                <a:off x="5107" y="1710"/>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0" name="Rectangle 211">
                <a:extLst>
                  <a:ext uri="{FF2B5EF4-FFF2-40B4-BE49-F238E27FC236}">
                    <a16:creationId xmlns:a16="http://schemas.microsoft.com/office/drawing/2014/main" id="{E95E3FEC-A52F-453B-A783-80F443C93095}"/>
                  </a:ext>
                </a:extLst>
              </p:cNvPr>
              <p:cNvSpPr>
                <a:spLocks noChangeArrowheads="1"/>
              </p:cNvSpPr>
              <p:nvPr/>
            </p:nvSpPr>
            <p:spPr bwMode="auto">
              <a:xfrm>
                <a:off x="2062" y="169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Rectangle 212">
                <a:extLst>
                  <a:ext uri="{FF2B5EF4-FFF2-40B4-BE49-F238E27FC236}">
                    <a16:creationId xmlns:a16="http://schemas.microsoft.com/office/drawing/2014/main" id="{2E51A50D-5516-44C3-A2F0-A752787D0D0A}"/>
                  </a:ext>
                </a:extLst>
              </p:cNvPr>
              <p:cNvSpPr>
                <a:spLocks noChangeArrowheads="1"/>
              </p:cNvSpPr>
              <p:nvPr/>
            </p:nvSpPr>
            <p:spPr bwMode="auto">
              <a:xfrm>
                <a:off x="2066" y="1692"/>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Rectangle 213">
                <a:extLst>
                  <a:ext uri="{FF2B5EF4-FFF2-40B4-BE49-F238E27FC236}">
                    <a16:creationId xmlns:a16="http://schemas.microsoft.com/office/drawing/2014/main" id="{C4A01A41-9D2C-4C35-A2CD-331D8C1C06CD}"/>
                  </a:ext>
                </a:extLst>
              </p:cNvPr>
              <p:cNvSpPr>
                <a:spLocks noChangeArrowheads="1"/>
              </p:cNvSpPr>
              <p:nvPr/>
            </p:nvSpPr>
            <p:spPr bwMode="auto">
              <a:xfrm>
                <a:off x="3541" y="169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Rectangle 214">
                <a:extLst>
                  <a:ext uri="{FF2B5EF4-FFF2-40B4-BE49-F238E27FC236}">
                    <a16:creationId xmlns:a16="http://schemas.microsoft.com/office/drawing/2014/main" id="{983755FA-BA8A-4D51-B0FB-287607B580B9}"/>
                  </a:ext>
                </a:extLst>
              </p:cNvPr>
              <p:cNvSpPr>
                <a:spLocks noChangeArrowheads="1"/>
              </p:cNvSpPr>
              <p:nvPr/>
            </p:nvSpPr>
            <p:spPr bwMode="auto">
              <a:xfrm>
                <a:off x="3545" y="1692"/>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Rectangle 215">
                <a:extLst>
                  <a:ext uri="{FF2B5EF4-FFF2-40B4-BE49-F238E27FC236}">
                    <a16:creationId xmlns:a16="http://schemas.microsoft.com/office/drawing/2014/main" id="{504927E4-C60F-4DC5-A735-C1331742E772}"/>
                  </a:ext>
                </a:extLst>
              </p:cNvPr>
              <p:cNvSpPr>
                <a:spLocks noChangeArrowheads="1"/>
              </p:cNvSpPr>
              <p:nvPr/>
            </p:nvSpPr>
            <p:spPr bwMode="auto">
              <a:xfrm>
                <a:off x="5013" y="169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Rectangle 216">
                <a:extLst>
                  <a:ext uri="{FF2B5EF4-FFF2-40B4-BE49-F238E27FC236}">
                    <a16:creationId xmlns:a16="http://schemas.microsoft.com/office/drawing/2014/main" id="{AF81DDA5-2EAF-4188-9B7C-83FACEC592AA}"/>
                  </a:ext>
                </a:extLst>
              </p:cNvPr>
              <p:cNvSpPr>
                <a:spLocks noChangeArrowheads="1"/>
              </p:cNvSpPr>
              <p:nvPr/>
            </p:nvSpPr>
            <p:spPr bwMode="auto">
              <a:xfrm>
                <a:off x="5017" y="1692"/>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Rectangle 217">
                <a:extLst>
                  <a:ext uri="{FF2B5EF4-FFF2-40B4-BE49-F238E27FC236}">
                    <a16:creationId xmlns:a16="http://schemas.microsoft.com/office/drawing/2014/main" id="{A02D15A5-C14F-4D56-B842-E49C21DC7C03}"/>
                  </a:ext>
                </a:extLst>
              </p:cNvPr>
              <p:cNvSpPr>
                <a:spLocks noChangeArrowheads="1"/>
              </p:cNvSpPr>
              <p:nvPr/>
            </p:nvSpPr>
            <p:spPr bwMode="auto">
              <a:xfrm>
                <a:off x="6486" y="169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Rectangle 218">
                <a:extLst>
                  <a:ext uri="{FF2B5EF4-FFF2-40B4-BE49-F238E27FC236}">
                    <a16:creationId xmlns:a16="http://schemas.microsoft.com/office/drawing/2014/main" id="{ECDD5042-0E8E-498E-8DA5-1C7F9D6595EA}"/>
                  </a:ext>
                </a:extLst>
              </p:cNvPr>
              <p:cNvSpPr>
                <a:spLocks noChangeArrowheads="1"/>
              </p:cNvSpPr>
              <p:nvPr/>
            </p:nvSpPr>
            <p:spPr bwMode="auto">
              <a:xfrm>
                <a:off x="2062" y="1696"/>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Rectangle 219">
                <a:extLst>
                  <a:ext uri="{FF2B5EF4-FFF2-40B4-BE49-F238E27FC236}">
                    <a16:creationId xmlns:a16="http://schemas.microsoft.com/office/drawing/2014/main" id="{CD0B4616-5061-4FA9-B86F-7DF42388FA33}"/>
                  </a:ext>
                </a:extLst>
              </p:cNvPr>
              <p:cNvSpPr>
                <a:spLocks noChangeArrowheads="1"/>
              </p:cNvSpPr>
              <p:nvPr/>
            </p:nvSpPr>
            <p:spPr bwMode="auto">
              <a:xfrm>
                <a:off x="3541" y="1696"/>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Rectangle 220">
                <a:extLst>
                  <a:ext uri="{FF2B5EF4-FFF2-40B4-BE49-F238E27FC236}">
                    <a16:creationId xmlns:a16="http://schemas.microsoft.com/office/drawing/2014/main" id="{CBEC2816-97D2-44E7-90CF-A0348C705C67}"/>
                  </a:ext>
                </a:extLst>
              </p:cNvPr>
              <p:cNvSpPr>
                <a:spLocks noChangeArrowheads="1"/>
              </p:cNvSpPr>
              <p:nvPr/>
            </p:nvSpPr>
            <p:spPr bwMode="auto">
              <a:xfrm>
                <a:off x="5013" y="1696"/>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Rectangle 221">
                <a:extLst>
                  <a:ext uri="{FF2B5EF4-FFF2-40B4-BE49-F238E27FC236}">
                    <a16:creationId xmlns:a16="http://schemas.microsoft.com/office/drawing/2014/main" id="{1AC11899-51FE-4CC7-BCFB-7EDD0957C6A4}"/>
                  </a:ext>
                </a:extLst>
              </p:cNvPr>
              <p:cNvSpPr>
                <a:spLocks noChangeArrowheads="1"/>
              </p:cNvSpPr>
              <p:nvPr/>
            </p:nvSpPr>
            <p:spPr bwMode="auto">
              <a:xfrm>
                <a:off x="6486" y="1696"/>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Rectangle 222">
                <a:extLst>
                  <a:ext uri="{FF2B5EF4-FFF2-40B4-BE49-F238E27FC236}">
                    <a16:creationId xmlns:a16="http://schemas.microsoft.com/office/drawing/2014/main" id="{B94CA574-12A1-4B5C-80B1-9EB57FDBAC98}"/>
                  </a:ext>
                </a:extLst>
              </p:cNvPr>
              <p:cNvSpPr>
                <a:spLocks noChangeArrowheads="1"/>
              </p:cNvSpPr>
              <p:nvPr/>
            </p:nvSpPr>
            <p:spPr bwMode="auto">
              <a:xfrm>
                <a:off x="2066" y="1810"/>
                <a:ext cx="1475" cy="109"/>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Rectangle 223">
                <a:extLst>
                  <a:ext uri="{FF2B5EF4-FFF2-40B4-BE49-F238E27FC236}">
                    <a16:creationId xmlns:a16="http://schemas.microsoft.com/office/drawing/2014/main" id="{E24B0C35-1089-440D-859A-972D82E73994}"/>
                  </a:ext>
                </a:extLst>
              </p:cNvPr>
              <p:cNvSpPr>
                <a:spLocks noChangeArrowheads="1"/>
              </p:cNvSpPr>
              <p:nvPr/>
            </p:nvSpPr>
            <p:spPr bwMode="auto">
              <a:xfrm>
                <a:off x="2111" y="1821"/>
                <a:ext cx="1384"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Rectangle 224">
                <a:extLst>
                  <a:ext uri="{FF2B5EF4-FFF2-40B4-BE49-F238E27FC236}">
                    <a16:creationId xmlns:a16="http://schemas.microsoft.com/office/drawing/2014/main" id="{6F9252DC-F672-4C43-B636-4B66CC181A35}"/>
                  </a:ext>
                </a:extLst>
              </p:cNvPr>
              <p:cNvSpPr>
                <a:spLocks noChangeArrowheads="1"/>
              </p:cNvSpPr>
              <p:nvPr/>
            </p:nvSpPr>
            <p:spPr bwMode="auto">
              <a:xfrm>
                <a:off x="2114" y="1822"/>
                <a:ext cx="932"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Physician Office Visits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4" name="Rectangle 225">
                <a:extLst>
                  <a:ext uri="{FF2B5EF4-FFF2-40B4-BE49-F238E27FC236}">
                    <a16:creationId xmlns:a16="http://schemas.microsoft.com/office/drawing/2014/main" id="{0A8F93CB-BD84-43F7-A236-FF211CD31698}"/>
                  </a:ext>
                </a:extLst>
              </p:cNvPr>
              <p:cNvSpPr>
                <a:spLocks noChangeArrowheads="1"/>
              </p:cNvSpPr>
              <p:nvPr/>
            </p:nvSpPr>
            <p:spPr bwMode="auto">
              <a:xfrm>
                <a:off x="2961" y="1822"/>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5" name="Rectangle 226">
                <a:extLst>
                  <a:ext uri="{FF2B5EF4-FFF2-40B4-BE49-F238E27FC236}">
                    <a16:creationId xmlns:a16="http://schemas.microsoft.com/office/drawing/2014/main" id="{0C74AC3B-4358-439E-BE5D-719BD8C6F728}"/>
                  </a:ext>
                </a:extLst>
              </p:cNvPr>
              <p:cNvSpPr>
                <a:spLocks noChangeArrowheads="1"/>
              </p:cNvSpPr>
              <p:nvPr/>
            </p:nvSpPr>
            <p:spPr bwMode="auto">
              <a:xfrm>
                <a:off x="3545" y="1810"/>
                <a:ext cx="1468" cy="109"/>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Rectangle 227">
                <a:extLst>
                  <a:ext uri="{FF2B5EF4-FFF2-40B4-BE49-F238E27FC236}">
                    <a16:creationId xmlns:a16="http://schemas.microsoft.com/office/drawing/2014/main" id="{51481235-DBB0-4FDE-9FC1-07B7693191EF}"/>
                  </a:ext>
                </a:extLst>
              </p:cNvPr>
              <p:cNvSpPr>
                <a:spLocks noChangeArrowheads="1"/>
              </p:cNvSpPr>
              <p:nvPr/>
            </p:nvSpPr>
            <p:spPr bwMode="auto">
              <a:xfrm>
                <a:off x="3590" y="1821"/>
                <a:ext cx="1378"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Rectangle 228">
                <a:extLst>
                  <a:ext uri="{FF2B5EF4-FFF2-40B4-BE49-F238E27FC236}">
                    <a16:creationId xmlns:a16="http://schemas.microsoft.com/office/drawing/2014/main" id="{AC6AF1A0-3469-4D29-867C-ACE496754CEB}"/>
                  </a:ext>
                </a:extLst>
              </p:cNvPr>
              <p:cNvSpPr>
                <a:spLocks noChangeArrowheads="1"/>
              </p:cNvSpPr>
              <p:nvPr/>
            </p:nvSpPr>
            <p:spPr bwMode="auto">
              <a:xfrm>
                <a:off x="3592" y="1822"/>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8" name="Rectangle 229">
                <a:extLst>
                  <a:ext uri="{FF2B5EF4-FFF2-40B4-BE49-F238E27FC236}">
                    <a16:creationId xmlns:a16="http://schemas.microsoft.com/office/drawing/2014/main" id="{745DB3D4-42E1-4D0E-BFA2-AD98B64159A6}"/>
                  </a:ext>
                </a:extLst>
              </p:cNvPr>
              <p:cNvSpPr>
                <a:spLocks noChangeArrowheads="1"/>
              </p:cNvSpPr>
              <p:nvPr/>
            </p:nvSpPr>
            <p:spPr bwMode="auto">
              <a:xfrm>
                <a:off x="5017" y="1810"/>
                <a:ext cx="1469" cy="109"/>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Rectangle 230">
                <a:extLst>
                  <a:ext uri="{FF2B5EF4-FFF2-40B4-BE49-F238E27FC236}">
                    <a16:creationId xmlns:a16="http://schemas.microsoft.com/office/drawing/2014/main" id="{6E9B4A2B-770E-418A-8689-62BB8463B609}"/>
                  </a:ext>
                </a:extLst>
              </p:cNvPr>
              <p:cNvSpPr>
                <a:spLocks noChangeArrowheads="1"/>
              </p:cNvSpPr>
              <p:nvPr/>
            </p:nvSpPr>
            <p:spPr bwMode="auto">
              <a:xfrm>
                <a:off x="5063" y="1821"/>
                <a:ext cx="1377"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Rectangle 231">
                <a:extLst>
                  <a:ext uri="{FF2B5EF4-FFF2-40B4-BE49-F238E27FC236}">
                    <a16:creationId xmlns:a16="http://schemas.microsoft.com/office/drawing/2014/main" id="{03C103B8-F2E7-47ED-B174-2BFA9C0263AE}"/>
                  </a:ext>
                </a:extLst>
              </p:cNvPr>
              <p:cNvSpPr>
                <a:spLocks noChangeArrowheads="1"/>
              </p:cNvSpPr>
              <p:nvPr/>
            </p:nvSpPr>
            <p:spPr bwMode="auto">
              <a:xfrm>
                <a:off x="5065" y="1822"/>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1" name="Rectangle 232">
                <a:extLst>
                  <a:ext uri="{FF2B5EF4-FFF2-40B4-BE49-F238E27FC236}">
                    <a16:creationId xmlns:a16="http://schemas.microsoft.com/office/drawing/2014/main" id="{ED9A3F3A-B213-4084-901C-3DFE429096C2}"/>
                  </a:ext>
                </a:extLst>
              </p:cNvPr>
              <p:cNvSpPr>
                <a:spLocks noChangeArrowheads="1"/>
              </p:cNvSpPr>
              <p:nvPr/>
            </p:nvSpPr>
            <p:spPr bwMode="auto">
              <a:xfrm>
                <a:off x="2062" y="180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Rectangle 233">
                <a:extLst>
                  <a:ext uri="{FF2B5EF4-FFF2-40B4-BE49-F238E27FC236}">
                    <a16:creationId xmlns:a16="http://schemas.microsoft.com/office/drawing/2014/main" id="{4BA6EE79-DFFA-4B73-A45F-F3ABCDE65D13}"/>
                  </a:ext>
                </a:extLst>
              </p:cNvPr>
              <p:cNvSpPr>
                <a:spLocks noChangeArrowheads="1"/>
              </p:cNvSpPr>
              <p:nvPr/>
            </p:nvSpPr>
            <p:spPr bwMode="auto">
              <a:xfrm>
                <a:off x="2066" y="1806"/>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Rectangle 234">
                <a:extLst>
                  <a:ext uri="{FF2B5EF4-FFF2-40B4-BE49-F238E27FC236}">
                    <a16:creationId xmlns:a16="http://schemas.microsoft.com/office/drawing/2014/main" id="{90C30E54-726C-416D-A153-18FDA7B8B2F7}"/>
                  </a:ext>
                </a:extLst>
              </p:cNvPr>
              <p:cNvSpPr>
                <a:spLocks noChangeArrowheads="1"/>
              </p:cNvSpPr>
              <p:nvPr/>
            </p:nvSpPr>
            <p:spPr bwMode="auto">
              <a:xfrm>
                <a:off x="3541" y="180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Rectangle 235">
                <a:extLst>
                  <a:ext uri="{FF2B5EF4-FFF2-40B4-BE49-F238E27FC236}">
                    <a16:creationId xmlns:a16="http://schemas.microsoft.com/office/drawing/2014/main" id="{D1EE98C7-7B36-4FAF-B383-49C18E1190A5}"/>
                  </a:ext>
                </a:extLst>
              </p:cNvPr>
              <p:cNvSpPr>
                <a:spLocks noChangeArrowheads="1"/>
              </p:cNvSpPr>
              <p:nvPr/>
            </p:nvSpPr>
            <p:spPr bwMode="auto">
              <a:xfrm>
                <a:off x="3545" y="1806"/>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Rectangle 236">
                <a:extLst>
                  <a:ext uri="{FF2B5EF4-FFF2-40B4-BE49-F238E27FC236}">
                    <a16:creationId xmlns:a16="http://schemas.microsoft.com/office/drawing/2014/main" id="{FBE421B7-E5DE-46F8-8A2A-F0BD97F456D4}"/>
                  </a:ext>
                </a:extLst>
              </p:cNvPr>
              <p:cNvSpPr>
                <a:spLocks noChangeArrowheads="1"/>
              </p:cNvSpPr>
              <p:nvPr/>
            </p:nvSpPr>
            <p:spPr bwMode="auto">
              <a:xfrm>
                <a:off x="5013" y="180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Rectangle 237">
                <a:extLst>
                  <a:ext uri="{FF2B5EF4-FFF2-40B4-BE49-F238E27FC236}">
                    <a16:creationId xmlns:a16="http://schemas.microsoft.com/office/drawing/2014/main" id="{BCF0CECB-90A3-4335-A85A-2F7661982E82}"/>
                  </a:ext>
                </a:extLst>
              </p:cNvPr>
              <p:cNvSpPr>
                <a:spLocks noChangeArrowheads="1"/>
              </p:cNvSpPr>
              <p:nvPr/>
            </p:nvSpPr>
            <p:spPr bwMode="auto">
              <a:xfrm>
                <a:off x="5017" y="1806"/>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Rectangle 238">
                <a:extLst>
                  <a:ext uri="{FF2B5EF4-FFF2-40B4-BE49-F238E27FC236}">
                    <a16:creationId xmlns:a16="http://schemas.microsoft.com/office/drawing/2014/main" id="{983460B6-9C72-4C50-8E72-68A3A1BEBEE2}"/>
                  </a:ext>
                </a:extLst>
              </p:cNvPr>
              <p:cNvSpPr>
                <a:spLocks noChangeArrowheads="1"/>
              </p:cNvSpPr>
              <p:nvPr/>
            </p:nvSpPr>
            <p:spPr bwMode="auto">
              <a:xfrm>
                <a:off x="6486" y="180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Rectangle 239">
                <a:extLst>
                  <a:ext uri="{FF2B5EF4-FFF2-40B4-BE49-F238E27FC236}">
                    <a16:creationId xmlns:a16="http://schemas.microsoft.com/office/drawing/2014/main" id="{1D888A1E-41D1-46F9-A4C7-5A6D1A0CB007}"/>
                  </a:ext>
                </a:extLst>
              </p:cNvPr>
              <p:cNvSpPr>
                <a:spLocks noChangeArrowheads="1"/>
              </p:cNvSpPr>
              <p:nvPr/>
            </p:nvSpPr>
            <p:spPr bwMode="auto">
              <a:xfrm>
                <a:off x="2062" y="1810"/>
                <a:ext cx="4" cy="109"/>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Rectangle 240">
                <a:extLst>
                  <a:ext uri="{FF2B5EF4-FFF2-40B4-BE49-F238E27FC236}">
                    <a16:creationId xmlns:a16="http://schemas.microsoft.com/office/drawing/2014/main" id="{14A05056-C8C5-49BD-BF24-D0095B7C2C23}"/>
                  </a:ext>
                </a:extLst>
              </p:cNvPr>
              <p:cNvSpPr>
                <a:spLocks noChangeArrowheads="1"/>
              </p:cNvSpPr>
              <p:nvPr/>
            </p:nvSpPr>
            <p:spPr bwMode="auto">
              <a:xfrm>
                <a:off x="3541" y="1810"/>
                <a:ext cx="4" cy="109"/>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Rectangle 241">
                <a:extLst>
                  <a:ext uri="{FF2B5EF4-FFF2-40B4-BE49-F238E27FC236}">
                    <a16:creationId xmlns:a16="http://schemas.microsoft.com/office/drawing/2014/main" id="{3A08ADAC-E644-4831-9A0F-D869A3AE0970}"/>
                  </a:ext>
                </a:extLst>
              </p:cNvPr>
              <p:cNvSpPr>
                <a:spLocks noChangeArrowheads="1"/>
              </p:cNvSpPr>
              <p:nvPr/>
            </p:nvSpPr>
            <p:spPr bwMode="auto">
              <a:xfrm>
                <a:off x="5013" y="1810"/>
                <a:ext cx="4" cy="109"/>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Rectangle 242">
                <a:extLst>
                  <a:ext uri="{FF2B5EF4-FFF2-40B4-BE49-F238E27FC236}">
                    <a16:creationId xmlns:a16="http://schemas.microsoft.com/office/drawing/2014/main" id="{C61C1C55-0B48-42A6-9DB5-777E42BA2A21}"/>
                  </a:ext>
                </a:extLst>
              </p:cNvPr>
              <p:cNvSpPr>
                <a:spLocks noChangeArrowheads="1"/>
              </p:cNvSpPr>
              <p:nvPr/>
            </p:nvSpPr>
            <p:spPr bwMode="auto">
              <a:xfrm>
                <a:off x="6486" y="1810"/>
                <a:ext cx="4" cy="109"/>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Rectangle 243">
                <a:extLst>
                  <a:ext uri="{FF2B5EF4-FFF2-40B4-BE49-F238E27FC236}">
                    <a16:creationId xmlns:a16="http://schemas.microsoft.com/office/drawing/2014/main" id="{88A1F82A-36DE-4808-B04D-0066479B928D}"/>
                  </a:ext>
                </a:extLst>
              </p:cNvPr>
              <p:cNvSpPr>
                <a:spLocks noChangeArrowheads="1"/>
              </p:cNvSpPr>
              <p:nvPr/>
            </p:nvSpPr>
            <p:spPr bwMode="auto">
              <a:xfrm>
                <a:off x="2066" y="1923"/>
                <a:ext cx="1475" cy="1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Rectangle 244">
                <a:extLst>
                  <a:ext uri="{FF2B5EF4-FFF2-40B4-BE49-F238E27FC236}">
                    <a16:creationId xmlns:a16="http://schemas.microsoft.com/office/drawing/2014/main" id="{918E7783-069D-4BC8-B48E-84453C9C2414}"/>
                  </a:ext>
                </a:extLst>
              </p:cNvPr>
              <p:cNvSpPr>
                <a:spLocks noChangeArrowheads="1"/>
              </p:cNvSpPr>
              <p:nvPr/>
            </p:nvSpPr>
            <p:spPr bwMode="auto">
              <a:xfrm>
                <a:off x="2111" y="1934"/>
                <a:ext cx="1384" cy="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Rectangle 245">
                <a:extLst>
                  <a:ext uri="{FF2B5EF4-FFF2-40B4-BE49-F238E27FC236}">
                    <a16:creationId xmlns:a16="http://schemas.microsoft.com/office/drawing/2014/main" id="{0A12344B-8662-490B-B7B4-C0AFA3997D47}"/>
                  </a:ext>
                </a:extLst>
              </p:cNvPr>
              <p:cNvSpPr>
                <a:spLocks noChangeArrowheads="1"/>
              </p:cNvSpPr>
              <p:nvPr/>
            </p:nvSpPr>
            <p:spPr bwMode="auto">
              <a:xfrm>
                <a:off x="2111" y="1937"/>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5" name="Rectangle 246">
                <a:extLst>
                  <a:ext uri="{FF2B5EF4-FFF2-40B4-BE49-F238E27FC236}">
                    <a16:creationId xmlns:a16="http://schemas.microsoft.com/office/drawing/2014/main" id="{FA24A9E8-F3C4-413B-9E48-67A493A69378}"/>
                  </a:ext>
                </a:extLst>
              </p:cNvPr>
              <p:cNvSpPr>
                <a:spLocks noChangeArrowheads="1"/>
              </p:cNvSpPr>
              <p:nvPr/>
            </p:nvSpPr>
            <p:spPr bwMode="auto">
              <a:xfrm>
                <a:off x="2147" y="193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6" name="Rectangle 247">
                <a:extLst>
                  <a:ext uri="{FF2B5EF4-FFF2-40B4-BE49-F238E27FC236}">
                    <a16:creationId xmlns:a16="http://schemas.microsoft.com/office/drawing/2014/main" id="{EA5CFCDF-37FD-4C88-BB1C-E5EDB501199A}"/>
                  </a:ext>
                </a:extLst>
              </p:cNvPr>
              <p:cNvSpPr>
                <a:spLocks noChangeArrowheads="1"/>
              </p:cNvSpPr>
              <p:nvPr/>
            </p:nvSpPr>
            <p:spPr bwMode="auto">
              <a:xfrm>
                <a:off x="2269" y="1937"/>
                <a:ext cx="52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Primary Care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7" name="Rectangle 248">
                <a:extLst>
                  <a:ext uri="{FF2B5EF4-FFF2-40B4-BE49-F238E27FC236}">
                    <a16:creationId xmlns:a16="http://schemas.microsoft.com/office/drawing/2014/main" id="{CB008977-8565-4A8E-8EAF-94F6CC2DF057}"/>
                  </a:ext>
                </a:extLst>
              </p:cNvPr>
              <p:cNvSpPr>
                <a:spLocks noChangeArrowheads="1"/>
              </p:cNvSpPr>
              <p:nvPr/>
            </p:nvSpPr>
            <p:spPr bwMode="auto">
              <a:xfrm>
                <a:off x="2735" y="193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8" name="Rectangle 249">
                <a:extLst>
                  <a:ext uri="{FF2B5EF4-FFF2-40B4-BE49-F238E27FC236}">
                    <a16:creationId xmlns:a16="http://schemas.microsoft.com/office/drawing/2014/main" id="{0CB3F980-9719-40F1-8C0C-C0116B94EABF}"/>
                  </a:ext>
                </a:extLst>
              </p:cNvPr>
              <p:cNvSpPr>
                <a:spLocks noChangeArrowheads="1"/>
              </p:cNvSpPr>
              <p:nvPr/>
            </p:nvSpPr>
            <p:spPr bwMode="auto">
              <a:xfrm>
                <a:off x="3545" y="1923"/>
                <a:ext cx="1468" cy="1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Rectangle 250">
                <a:extLst>
                  <a:ext uri="{FF2B5EF4-FFF2-40B4-BE49-F238E27FC236}">
                    <a16:creationId xmlns:a16="http://schemas.microsoft.com/office/drawing/2014/main" id="{2CA3B3C2-CF15-4946-849D-ED07C86B216C}"/>
                  </a:ext>
                </a:extLst>
              </p:cNvPr>
              <p:cNvSpPr>
                <a:spLocks noChangeArrowheads="1"/>
              </p:cNvSpPr>
              <p:nvPr/>
            </p:nvSpPr>
            <p:spPr bwMode="auto">
              <a:xfrm>
                <a:off x="3590" y="1934"/>
                <a:ext cx="1378" cy="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Rectangle 251">
                <a:extLst>
                  <a:ext uri="{FF2B5EF4-FFF2-40B4-BE49-F238E27FC236}">
                    <a16:creationId xmlns:a16="http://schemas.microsoft.com/office/drawing/2014/main" id="{EAC24839-D94C-4B11-9A11-AE3AAF6366F9}"/>
                  </a:ext>
                </a:extLst>
              </p:cNvPr>
              <p:cNvSpPr>
                <a:spLocks noChangeArrowheads="1"/>
              </p:cNvSpPr>
              <p:nvPr/>
            </p:nvSpPr>
            <p:spPr bwMode="auto">
              <a:xfrm>
                <a:off x="3590" y="1937"/>
                <a:ext cx="44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$30 copay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1" name="Rectangle 252">
                <a:extLst>
                  <a:ext uri="{FF2B5EF4-FFF2-40B4-BE49-F238E27FC236}">
                    <a16:creationId xmlns:a16="http://schemas.microsoft.com/office/drawing/2014/main" id="{EF9700AC-DF7E-491E-9543-889B5D4BD26E}"/>
                  </a:ext>
                </a:extLst>
              </p:cNvPr>
              <p:cNvSpPr>
                <a:spLocks noChangeArrowheads="1"/>
              </p:cNvSpPr>
              <p:nvPr/>
            </p:nvSpPr>
            <p:spPr bwMode="auto">
              <a:xfrm>
                <a:off x="3977" y="193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2" name="Rectangle 253">
                <a:extLst>
                  <a:ext uri="{FF2B5EF4-FFF2-40B4-BE49-F238E27FC236}">
                    <a16:creationId xmlns:a16="http://schemas.microsoft.com/office/drawing/2014/main" id="{84348D60-6C86-4E54-A8DE-196F4803D47F}"/>
                  </a:ext>
                </a:extLst>
              </p:cNvPr>
              <p:cNvSpPr>
                <a:spLocks noChangeArrowheads="1"/>
              </p:cNvSpPr>
              <p:nvPr/>
            </p:nvSpPr>
            <p:spPr bwMode="auto">
              <a:xfrm>
                <a:off x="5017" y="1923"/>
                <a:ext cx="1469" cy="1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Rectangle 254">
                <a:extLst>
                  <a:ext uri="{FF2B5EF4-FFF2-40B4-BE49-F238E27FC236}">
                    <a16:creationId xmlns:a16="http://schemas.microsoft.com/office/drawing/2014/main" id="{D3E64B08-75C0-4BB4-B5F2-CB48C8BD08CE}"/>
                  </a:ext>
                </a:extLst>
              </p:cNvPr>
              <p:cNvSpPr>
                <a:spLocks noChangeArrowheads="1"/>
              </p:cNvSpPr>
              <p:nvPr/>
            </p:nvSpPr>
            <p:spPr bwMode="auto">
              <a:xfrm>
                <a:off x="5063" y="1934"/>
                <a:ext cx="1377" cy="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Rectangle 255">
                <a:extLst>
                  <a:ext uri="{FF2B5EF4-FFF2-40B4-BE49-F238E27FC236}">
                    <a16:creationId xmlns:a16="http://schemas.microsoft.com/office/drawing/2014/main" id="{D40DD879-C91D-4117-87B8-41F8D67E2D70}"/>
                  </a:ext>
                </a:extLst>
              </p:cNvPr>
              <p:cNvSpPr>
                <a:spLocks noChangeArrowheads="1"/>
              </p:cNvSpPr>
              <p:nvPr/>
            </p:nvSpPr>
            <p:spPr bwMode="auto">
              <a:xfrm>
                <a:off x="5063" y="1937"/>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5" name="Rectangle 256">
                <a:extLst>
                  <a:ext uri="{FF2B5EF4-FFF2-40B4-BE49-F238E27FC236}">
                    <a16:creationId xmlns:a16="http://schemas.microsoft.com/office/drawing/2014/main" id="{6DD01CCF-B657-4FD5-A62D-139F8C4A0F79}"/>
                  </a:ext>
                </a:extLst>
              </p:cNvPr>
              <p:cNvSpPr>
                <a:spLocks noChangeArrowheads="1"/>
              </p:cNvSpPr>
              <p:nvPr/>
            </p:nvSpPr>
            <p:spPr bwMode="auto">
              <a:xfrm>
                <a:off x="5107" y="1937"/>
                <a:ext cx="15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6" name="Rectangle 257">
                <a:extLst>
                  <a:ext uri="{FF2B5EF4-FFF2-40B4-BE49-F238E27FC236}">
                    <a16:creationId xmlns:a16="http://schemas.microsoft.com/office/drawing/2014/main" id="{6BEE4F86-D550-4963-84B0-D313190BB0CE}"/>
                  </a:ext>
                </a:extLst>
              </p:cNvPr>
              <p:cNvSpPr>
                <a:spLocks noChangeArrowheads="1"/>
              </p:cNvSpPr>
              <p:nvPr/>
            </p:nvSpPr>
            <p:spPr bwMode="auto">
              <a:xfrm>
                <a:off x="5222" y="193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7" name="Rectangle 258">
                <a:extLst>
                  <a:ext uri="{FF2B5EF4-FFF2-40B4-BE49-F238E27FC236}">
                    <a16:creationId xmlns:a16="http://schemas.microsoft.com/office/drawing/2014/main" id="{6D5F4306-F270-4156-8A41-2823D46534ED}"/>
                  </a:ext>
                </a:extLst>
              </p:cNvPr>
              <p:cNvSpPr>
                <a:spLocks noChangeArrowheads="1"/>
              </p:cNvSpPr>
              <p:nvPr/>
            </p:nvSpPr>
            <p:spPr bwMode="auto">
              <a:xfrm>
                <a:off x="5243" y="1937"/>
                <a:ext cx="50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coinsurance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8" name="Rectangle 259">
                <a:extLst>
                  <a:ext uri="{FF2B5EF4-FFF2-40B4-BE49-F238E27FC236}">
                    <a16:creationId xmlns:a16="http://schemas.microsoft.com/office/drawing/2014/main" id="{E8F2513B-3746-4642-A04D-7DD16481C67B}"/>
                  </a:ext>
                </a:extLst>
              </p:cNvPr>
              <p:cNvSpPr>
                <a:spLocks noChangeArrowheads="1"/>
              </p:cNvSpPr>
              <p:nvPr/>
            </p:nvSpPr>
            <p:spPr bwMode="auto">
              <a:xfrm>
                <a:off x="5692" y="1937"/>
                <a:ext cx="60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9" name="Rectangle 260">
                <a:extLst>
                  <a:ext uri="{FF2B5EF4-FFF2-40B4-BE49-F238E27FC236}">
                    <a16:creationId xmlns:a16="http://schemas.microsoft.com/office/drawing/2014/main" id="{00EB1844-9CDC-43C7-B893-AF2AB913F125}"/>
                  </a:ext>
                </a:extLst>
              </p:cNvPr>
              <p:cNvSpPr>
                <a:spLocks noChangeArrowheads="1"/>
              </p:cNvSpPr>
              <p:nvPr/>
            </p:nvSpPr>
            <p:spPr bwMode="auto">
              <a:xfrm>
                <a:off x="6232" y="1937"/>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0" name="Rectangle 261">
                <a:extLst>
                  <a:ext uri="{FF2B5EF4-FFF2-40B4-BE49-F238E27FC236}">
                    <a16:creationId xmlns:a16="http://schemas.microsoft.com/office/drawing/2014/main" id="{CA4138E3-C03B-43B2-851D-68DC6A009911}"/>
                  </a:ext>
                </a:extLst>
              </p:cNvPr>
              <p:cNvSpPr>
                <a:spLocks noChangeArrowheads="1"/>
              </p:cNvSpPr>
              <p:nvPr/>
            </p:nvSpPr>
            <p:spPr bwMode="auto">
              <a:xfrm>
                <a:off x="6275" y="193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1" name="Rectangle 262">
                <a:extLst>
                  <a:ext uri="{FF2B5EF4-FFF2-40B4-BE49-F238E27FC236}">
                    <a16:creationId xmlns:a16="http://schemas.microsoft.com/office/drawing/2014/main" id="{C16E5C23-993D-4B70-8866-2B635D86668A}"/>
                  </a:ext>
                </a:extLst>
              </p:cNvPr>
              <p:cNvSpPr>
                <a:spLocks noChangeArrowheads="1"/>
              </p:cNvSpPr>
              <p:nvPr/>
            </p:nvSpPr>
            <p:spPr bwMode="auto">
              <a:xfrm>
                <a:off x="2062" y="191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Rectangle 263">
                <a:extLst>
                  <a:ext uri="{FF2B5EF4-FFF2-40B4-BE49-F238E27FC236}">
                    <a16:creationId xmlns:a16="http://schemas.microsoft.com/office/drawing/2014/main" id="{AA4BC5F8-5A34-4333-ADB1-895C1DCE2735}"/>
                  </a:ext>
                </a:extLst>
              </p:cNvPr>
              <p:cNvSpPr>
                <a:spLocks noChangeArrowheads="1"/>
              </p:cNvSpPr>
              <p:nvPr/>
            </p:nvSpPr>
            <p:spPr bwMode="auto">
              <a:xfrm>
                <a:off x="2066" y="1919"/>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Rectangle 264">
                <a:extLst>
                  <a:ext uri="{FF2B5EF4-FFF2-40B4-BE49-F238E27FC236}">
                    <a16:creationId xmlns:a16="http://schemas.microsoft.com/office/drawing/2014/main" id="{CE16AD31-B91C-4C8D-A467-EBA3EBF3236D}"/>
                  </a:ext>
                </a:extLst>
              </p:cNvPr>
              <p:cNvSpPr>
                <a:spLocks noChangeArrowheads="1"/>
              </p:cNvSpPr>
              <p:nvPr/>
            </p:nvSpPr>
            <p:spPr bwMode="auto">
              <a:xfrm>
                <a:off x="3541" y="191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Rectangle 265">
                <a:extLst>
                  <a:ext uri="{FF2B5EF4-FFF2-40B4-BE49-F238E27FC236}">
                    <a16:creationId xmlns:a16="http://schemas.microsoft.com/office/drawing/2014/main" id="{3918A967-F9D8-4586-83F1-101C0E71720E}"/>
                  </a:ext>
                </a:extLst>
              </p:cNvPr>
              <p:cNvSpPr>
                <a:spLocks noChangeArrowheads="1"/>
              </p:cNvSpPr>
              <p:nvPr/>
            </p:nvSpPr>
            <p:spPr bwMode="auto">
              <a:xfrm>
                <a:off x="3545" y="1919"/>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Rectangle 266">
                <a:extLst>
                  <a:ext uri="{FF2B5EF4-FFF2-40B4-BE49-F238E27FC236}">
                    <a16:creationId xmlns:a16="http://schemas.microsoft.com/office/drawing/2014/main" id="{108CB1ED-3B05-4F9F-95B3-6322E03B972D}"/>
                  </a:ext>
                </a:extLst>
              </p:cNvPr>
              <p:cNvSpPr>
                <a:spLocks noChangeArrowheads="1"/>
              </p:cNvSpPr>
              <p:nvPr/>
            </p:nvSpPr>
            <p:spPr bwMode="auto">
              <a:xfrm>
                <a:off x="5013" y="191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Rectangle 267">
                <a:extLst>
                  <a:ext uri="{FF2B5EF4-FFF2-40B4-BE49-F238E27FC236}">
                    <a16:creationId xmlns:a16="http://schemas.microsoft.com/office/drawing/2014/main" id="{29D62659-86D6-41D2-8277-53C42E3919FE}"/>
                  </a:ext>
                </a:extLst>
              </p:cNvPr>
              <p:cNvSpPr>
                <a:spLocks noChangeArrowheads="1"/>
              </p:cNvSpPr>
              <p:nvPr/>
            </p:nvSpPr>
            <p:spPr bwMode="auto">
              <a:xfrm>
                <a:off x="5017" y="1919"/>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Rectangle 268">
                <a:extLst>
                  <a:ext uri="{FF2B5EF4-FFF2-40B4-BE49-F238E27FC236}">
                    <a16:creationId xmlns:a16="http://schemas.microsoft.com/office/drawing/2014/main" id="{DFFB1433-420F-4D67-B5AA-833BB8F8B108}"/>
                  </a:ext>
                </a:extLst>
              </p:cNvPr>
              <p:cNvSpPr>
                <a:spLocks noChangeArrowheads="1"/>
              </p:cNvSpPr>
              <p:nvPr/>
            </p:nvSpPr>
            <p:spPr bwMode="auto">
              <a:xfrm>
                <a:off x="6486" y="191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Rectangle 269">
                <a:extLst>
                  <a:ext uri="{FF2B5EF4-FFF2-40B4-BE49-F238E27FC236}">
                    <a16:creationId xmlns:a16="http://schemas.microsoft.com/office/drawing/2014/main" id="{F16C652E-E74D-495D-99B9-FAD275610FC6}"/>
                  </a:ext>
                </a:extLst>
              </p:cNvPr>
              <p:cNvSpPr>
                <a:spLocks noChangeArrowheads="1"/>
              </p:cNvSpPr>
              <p:nvPr/>
            </p:nvSpPr>
            <p:spPr bwMode="auto">
              <a:xfrm>
                <a:off x="2062" y="1923"/>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Rectangle 270">
                <a:extLst>
                  <a:ext uri="{FF2B5EF4-FFF2-40B4-BE49-F238E27FC236}">
                    <a16:creationId xmlns:a16="http://schemas.microsoft.com/office/drawing/2014/main" id="{481B1036-6CDA-45C1-AECD-5A9768DDACBA}"/>
                  </a:ext>
                </a:extLst>
              </p:cNvPr>
              <p:cNvSpPr>
                <a:spLocks noChangeArrowheads="1"/>
              </p:cNvSpPr>
              <p:nvPr/>
            </p:nvSpPr>
            <p:spPr bwMode="auto">
              <a:xfrm>
                <a:off x="3541" y="1923"/>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Rectangle 271">
                <a:extLst>
                  <a:ext uri="{FF2B5EF4-FFF2-40B4-BE49-F238E27FC236}">
                    <a16:creationId xmlns:a16="http://schemas.microsoft.com/office/drawing/2014/main" id="{C11F41AC-A7D5-43D0-83F8-FAD3937B79A7}"/>
                  </a:ext>
                </a:extLst>
              </p:cNvPr>
              <p:cNvSpPr>
                <a:spLocks noChangeArrowheads="1"/>
              </p:cNvSpPr>
              <p:nvPr/>
            </p:nvSpPr>
            <p:spPr bwMode="auto">
              <a:xfrm>
                <a:off x="5013" y="1923"/>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Rectangle 272">
                <a:extLst>
                  <a:ext uri="{FF2B5EF4-FFF2-40B4-BE49-F238E27FC236}">
                    <a16:creationId xmlns:a16="http://schemas.microsoft.com/office/drawing/2014/main" id="{45A33CD8-CE65-4C1B-A701-875381EEBDC6}"/>
                  </a:ext>
                </a:extLst>
              </p:cNvPr>
              <p:cNvSpPr>
                <a:spLocks noChangeArrowheads="1"/>
              </p:cNvSpPr>
              <p:nvPr/>
            </p:nvSpPr>
            <p:spPr bwMode="auto">
              <a:xfrm>
                <a:off x="6486" y="1923"/>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Rectangle 273">
                <a:extLst>
                  <a:ext uri="{FF2B5EF4-FFF2-40B4-BE49-F238E27FC236}">
                    <a16:creationId xmlns:a16="http://schemas.microsoft.com/office/drawing/2014/main" id="{95976419-2F35-4110-9CF8-C36BCCFAACDA}"/>
                  </a:ext>
                </a:extLst>
              </p:cNvPr>
              <p:cNvSpPr>
                <a:spLocks noChangeArrowheads="1"/>
              </p:cNvSpPr>
              <p:nvPr/>
            </p:nvSpPr>
            <p:spPr bwMode="auto">
              <a:xfrm>
                <a:off x="2066" y="2037"/>
                <a:ext cx="1475"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Rectangle 274">
                <a:extLst>
                  <a:ext uri="{FF2B5EF4-FFF2-40B4-BE49-F238E27FC236}">
                    <a16:creationId xmlns:a16="http://schemas.microsoft.com/office/drawing/2014/main" id="{5938FCCB-FA28-497A-A637-DD3B1BBBF5E9}"/>
                  </a:ext>
                </a:extLst>
              </p:cNvPr>
              <p:cNvSpPr>
                <a:spLocks noChangeArrowheads="1"/>
              </p:cNvSpPr>
              <p:nvPr/>
            </p:nvSpPr>
            <p:spPr bwMode="auto">
              <a:xfrm>
                <a:off x="2111" y="2045"/>
                <a:ext cx="1384"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Rectangle 275">
                <a:extLst>
                  <a:ext uri="{FF2B5EF4-FFF2-40B4-BE49-F238E27FC236}">
                    <a16:creationId xmlns:a16="http://schemas.microsoft.com/office/drawing/2014/main" id="{AAFDECA1-4CBC-4441-810D-3A7B909A4D17}"/>
                  </a:ext>
                </a:extLst>
              </p:cNvPr>
              <p:cNvSpPr>
                <a:spLocks noChangeArrowheads="1"/>
              </p:cNvSpPr>
              <p:nvPr/>
            </p:nvSpPr>
            <p:spPr bwMode="auto">
              <a:xfrm>
                <a:off x="2111" y="2048"/>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5" name="Rectangle 276">
                <a:extLst>
                  <a:ext uri="{FF2B5EF4-FFF2-40B4-BE49-F238E27FC236}">
                    <a16:creationId xmlns:a16="http://schemas.microsoft.com/office/drawing/2014/main" id="{96F467B6-856E-497D-9F15-A0095C22EC92}"/>
                  </a:ext>
                </a:extLst>
              </p:cNvPr>
              <p:cNvSpPr>
                <a:spLocks noChangeArrowheads="1"/>
              </p:cNvSpPr>
              <p:nvPr/>
            </p:nvSpPr>
            <p:spPr bwMode="auto">
              <a:xfrm>
                <a:off x="2147" y="2048"/>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6" name="Rectangle 277">
                <a:extLst>
                  <a:ext uri="{FF2B5EF4-FFF2-40B4-BE49-F238E27FC236}">
                    <a16:creationId xmlns:a16="http://schemas.microsoft.com/office/drawing/2014/main" id="{B718855A-155A-4B07-8D58-AF73E8CB2FB6}"/>
                  </a:ext>
                </a:extLst>
              </p:cNvPr>
              <p:cNvSpPr>
                <a:spLocks noChangeArrowheads="1"/>
              </p:cNvSpPr>
              <p:nvPr/>
            </p:nvSpPr>
            <p:spPr bwMode="auto">
              <a:xfrm>
                <a:off x="2269" y="2048"/>
                <a:ext cx="6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Specialists Visits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7" name="Rectangle 278">
                <a:extLst>
                  <a:ext uri="{FF2B5EF4-FFF2-40B4-BE49-F238E27FC236}">
                    <a16:creationId xmlns:a16="http://schemas.microsoft.com/office/drawing/2014/main" id="{25130437-F367-4646-B95A-FECEB9E1BD92}"/>
                  </a:ext>
                </a:extLst>
              </p:cNvPr>
              <p:cNvSpPr>
                <a:spLocks noChangeArrowheads="1"/>
              </p:cNvSpPr>
              <p:nvPr/>
            </p:nvSpPr>
            <p:spPr bwMode="auto">
              <a:xfrm>
                <a:off x="2858" y="2048"/>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8" name="Rectangle 279">
                <a:extLst>
                  <a:ext uri="{FF2B5EF4-FFF2-40B4-BE49-F238E27FC236}">
                    <a16:creationId xmlns:a16="http://schemas.microsoft.com/office/drawing/2014/main" id="{F1C292BB-B088-48AF-B963-03510E3DEA9E}"/>
                  </a:ext>
                </a:extLst>
              </p:cNvPr>
              <p:cNvSpPr>
                <a:spLocks noChangeArrowheads="1"/>
              </p:cNvSpPr>
              <p:nvPr/>
            </p:nvSpPr>
            <p:spPr bwMode="auto">
              <a:xfrm>
                <a:off x="3545" y="2037"/>
                <a:ext cx="1468"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Rectangle 280">
                <a:extLst>
                  <a:ext uri="{FF2B5EF4-FFF2-40B4-BE49-F238E27FC236}">
                    <a16:creationId xmlns:a16="http://schemas.microsoft.com/office/drawing/2014/main" id="{8D01D221-FA27-44C5-ABDD-190E12AC8DB3}"/>
                  </a:ext>
                </a:extLst>
              </p:cNvPr>
              <p:cNvSpPr>
                <a:spLocks noChangeArrowheads="1"/>
              </p:cNvSpPr>
              <p:nvPr/>
            </p:nvSpPr>
            <p:spPr bwMode="auto">
              <a:xfrm>
                <a:off x="3590" y="2045"/>
                <a:ext cx="1378"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Rectangle 281">
                <a:extLst>
                  <a:ext uri="{FF2B5EF4-FFF2-40B4-BE49-F238E27FC236}">
                    <a16:creationId xmlns:a16="http://schemas.microsoft.com/office/drawing/2014/main" id="{B0EBFACE-4C07-4DA7-B340-7B4365E11D47}"/>
                  </a:ext>
                </a:extLst>
              </p:cNvPr>
              <p:cNvSpPr>
                <a:spLocks noChangeArrowheads="1"/>
              </p:cNvSpPr>
              <p:nvPr/>
            </p:nvSpPr>
            <p:spPr bwMode="auto">
              <a:xfrm>
                <a:off x="3590" y="2048"/>
                <a:ext cx="44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$45 copay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1" name="Rectangle 282">
                <a:extLst>
                  <a:ext uri="{FF2B5EF4-FFF2-40B4-BE49-F238E27FC236}">
                    <a16:creationId xmlns:a16="http://schemas.microsoft.com/office/drawing/2014/main" id="{BDE1F6DD-2B1C-46FD-B8B6-3FE0CC286550}"/>
                  </a:ext>
                </a:extLst>
              </p:cNvPr>
              <p:cNvSpPr>
                <a:spLocks noChangeArrowheads="1"/>
              </p:cNvSpPr>
              <p:nvPr/>
            </p:nvSpPr>
            <p:spPr bwMode="auto">
              <a:xfrm>
                <a:off x="3977" y="2048"/>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2" name="Rectangle 283">
                <a:extLst>
                  <a:ext uri="{FF2B5EF4-FFF2-40B4-BE49-F238E27FC236}">
                    <a16:creationId xmlns:a16="http://schemas.microsoft.com/office/drawing/2014/main" id="{7D42F108-54A1-4572-9498-738C98D3FE45}"/>
                  </a:ext>
                </a:extLst>
              </p:cNvPr>
              <p:cNvSpPr>
                <a:spLocks noChangeArrowheads="1"/>
              </p:cNvSpPr>
              <p:nvPr/>
            </p:nvSpPr>
            <p:spPr bwMode="auto">
              <a:xfrm>
                <a:off x="5017" y="2037"/>
                <a:ext cx="1469"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Rectangle 284">
                <a:extLst>
                  <a:ext uri="{FF2B5EF4-FFF2-40B4-BE49-F238E27FC236}">
                    <a16:creationId xmlns:a16="http://schemas.microsoft.com/office/drawing/2014/main" id="{2D63777B-1138-43F2-83BE-5FCE4BE00A74}"/>
                  </a:ext>
                </a:extLst>
              </p:cNvPr>
              <p:cNvSpPr>
                <a:spLocks noChangeArrowheads="1"/>
              </p:cNvSpPr>
              <p:nvPr/>
            </p:nvSpPr>
            <p:spPr bwMode="auto">
              <a:xfrm>
                <a:off x="5063" y="2045"/>
                <a:ext cx="1377"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Rectangle 285">
                <a:extLst>
                  <a:ext uri="{FF2B5EF4-FFF2-40B4-BE49-F238E27FC236}">
                    <a16:creationId xmlns:a16="http://schemas.microsoft.com/office/drawing/2014/main" id="{342585AB-1029-418B-9346-FAD4446CDF93}"/>
                  </a:ext>
                </a:extLst>
              </p:cNvPr>
              <p:cNvSpPr>
                <a:spLocks noChangeArrowheads="1"/>
              </p:cNvSpPr>
              <p:nvPr/>
            </p:nvSpPr>
            <p:spPr bwMode="auto">
              <a:xfrm>
                <a:off x="5063" y="2048"/>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5" name="Rectangle 286">
                <a:extLst>
                  <a:ext uri="{FF2B5EF4-FFF2-40B4-BE49-F238E27FC236}">
                    <a16:creationId xmlns:a16="http://schemas.microsoft.com/office/drawing/2014/main" id="{DDCBDA79-5930-4036-8E9E-8847CDFC0AC3}"/>
                  </a:ext>
                </a:extLst>
              </p:cNvPr>
              <p:cNvSpPr>
                <a:spLocks noChangeArrowheads="1"/>
              </p:cNvSpPr>
              <p:nvPr/>
            </p:nvSpPr>
            <p:spPr bwMode="auto">
              <a:xfrm>
                <a:off x="5107" y="2048"/>
                <a:ext cx="18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6" name="Rectangle 287">
                <a:extLst>
                  <a:ext uri="{FF2B5EF4-FFF2-40B4-BE49-F238E27FC236}">
                    <a16:creationId xmlns:a16="http://schemas.microsoft.com/office/drawing/2014/main" id="{2DBF80F4-BAC9-446F-B0B4-37950B37CDDE}"/>
                  </a:ext>
                </a:extLst>
              </p:cNvPr>
              <p:cNvSpPr>
                <a:spLocks noChangeArrowheads="1"/>
              </p:cNvSpPr>
              <p:nvPr/>
            </p:nvSpPr>
            <p:spPr bwMode="auto">
              <a:xfrm>
                <a:off x="5243" y="2048"/>
                <a:ext cx="107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coinsurance 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7" name="Rectangle 288">
                <a:extLst>
                  <a:ext uri="{FF2B5EF4-FFF2-40B4-BE49-F238E27FC236}">
                    <a16:creationId xmlns:a16="http://schemas.microsoft.com/office/drawing/2014/main" id="{D74F04A0-8FEB-427C-9065-66E3751817B7}"/>
                  </a:ext>
                </a:extLst>
              </p:cNvPr>
              <p:cNvSpPr>
                <a:spLocks noChangeArrowheads="1"/>
              </p:cNvSpPr>
              <p:nvPr/>
            </p:nvSpPr>
            <p:spPr bwMode="auto">
              <a:xfrm>
                <a:off x="6232" y="2048"/>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8" name="Rectangle 289">
                <a:extLst>
                  <a:ext uri="{FF2B5EF4-FFF2-40B4-BE49-F238E27FC236}">
                    <a16:creationId xmlns:a16="http://schemas.microsoft.com/office/drawing/2014/main" id="{CDBAE642-129E-49BC-B112-B5ADACE11E2D}"/>
                  </a:ext>
                </a:extLst>
              </p:cNvPr>
              <p:cNvSpPr>
                <a:spLocks noChangeArrowheads="1"/>
              </p:cNvSpPr>
              <p:nvPr/>
            </p:nvSpPr>
            <p:spPr bwMode="auto">
              <a:xfrm>
                <a:off x="6253" y="2048"/>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9" name="Rectangle 290">
                <a:extLst>
                  <a:ext uri="{FF2B5EF4-FFF2-40B4-BE49-F238E27FC236}">
                    <a16:creationId xmlns:a16="http://schemas.microsoft.com/office/drawing/2014/main" id="{C8B2D280-8C37-4495-82AA-3CF658117705}"/>
                  </a:ext>
                </a:extLst>
              </p:cNvPr>
              <p:cNvSpPr>
                <a:spLocks noChangeArrowheads="1"/>
              </p:cNvSpPr>
              <p:nvPr/>
            </p:nvSpPr>
            <p:spPr bwMode="auto">
              <a:xfrm>
                <a:off x="2062" y="2033"/>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Rectangle 291">
                <a:extLst>
                  <a:ext uri="{FF2B5EF4-FFF2-40B4-BE49-F238E27FC236}">
                    <a16:creationId xmlns:a16="http://schemas.microsoft.com/office/drawing/2014/main" id="{C218C849-3F9A-4F90-9014-3A70EDFDFC1E}"/>
                  </a:ext>
                </a:extLst>
              </p:cNvPr>
              <p:cNvSpPr>
                <a:spLocks noChangeArrowheads="1"/>
              </p:cNvSpPr>
              <p:nvPr/>
            </p:nvSpPr>
            <p:spPr bwMode="auto">
              <a:xfrm>
                <a:off x="2066" y="2033"/>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1" name="Rectangle 292">
                <a:extLst>
                  <a:ext uri="{FF2B5EF4-FFF2-40B4-BE49-F238E27FC236}">
                    <a16:creationId xmlns:a16="http://schemas.microsoft.com/office/drawing/2014/main" id="{3CB9348B-3B7D-44D8-9AB1-906BEA29485D}"/>
                  </a:ext>
                </a:extLst>
              </p:cNvPr>
              <p:cNvSpPr>
                <a:spLocks noChangeArrowheads="1"/>
              </p:cNvSpPr>
              <p:nvPr/>
            </p:nvSpPr>
            <p:spPr bwMode="auto">
              <a:xfrm>
                <a:off x="3541" y="2033"/>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Rectangle 293">
                <a:extLst>
                  <a:ext uri="{FF2B5EF4-FFF2-40B4-BE49-F238E27FC236}">
                    <a16:creationId xmlns:a16="http://schemas.microsoft.com/office/drawing/2014/main" id="{806ADB09-D9CD-4FF2-8B60-FCB498D0D74D}"/>
                  </a:ext>
                </a:extLst>
              </p:cNvPr>
              <p:cNvSpPr>
                <a:spLocks noChangeArrowheads="1"/>
              </p:cNvSpPr>
              <p:nvPr/>
            </p:nvSpPr>
            <p:spPr bwMode="auto">
              <a:xfrm>
                <a:off x="3545" y="2033"/>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Rectangle 294">
                <a:extLst>
                  <a:ext uri="{FF2B5EF4-FFF2-40B4-BE49-F238E27FC236}">
                    <a16:creationId xmlns:a16="http://schemas.microsoft.com/office/drawing/2014/main" id="{41D606EC-D267-47A4-8B75-4CBF47612BE3}"/>
                  </a:ext>
                </a:extLst>
              </p:cNvPr>
              <p:cNvSpPr>
                <a:spLocks noChangeArrowheads="1"/>
              </p:cNvSpPr>
              <p:nvPr/>
            </p:nvSpPr>
            <p:spPr bwMode="auto">
              <a:xfrm>
                <a:off x="5013" y="2033"/>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Rectangle 295">
                <a:extLst>
                  <a:ext uri="{FF2B5EF4-FFF2-40B4-BE49-F238E27FC236}">
                    <a16:creationId xmlns:a16="http://schemas.microsoft.com/office/drawing/2014/main" id="{79885CD9-0D49-432D-8667-9AE16A299A33}"/>
                  </a:ext>
                </a:extLst>
              </p:cNvPr>
              <p:cNvSpPr>
                <a:spLocks noChangeArrowheads="1"/>
              </p:cNvSpPr>
              <p:nvPr/>
            </p:nvSpPr>
            <p:spPr bwMode="auto">
              <a:xfrm>
                <a:off x="5017" y="2033"/>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Rectangle 296">
                <a:extLst>
                  <a:ext uri="{FF2B5EF4-FFF2-40B4-BE49-F238E27FC236}">
                    <a16:creationId xmlns:a16="http://schemas.microsoft.com/office/drawing/2014/main" id="{8FDC7887-2CC0-4D89-9865-B642FC1A9C84}"/>
                  </a:ext>
                </a:extLst>
              </p:cNvPr>
              <p:cNvSpPr>
                <a:spLocks noChangeArrowheads="1"/>
              </p:cNvSpPr>
              <p:nvPr/>
            </p:nvSpPr>
            <p:spPr bwMode="auto">
              <a:xfrm>
                <a:off x="6486" y="2033"/>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Rectangle 297">
                <a:extLst>
                  <a:ext uri="{FF2B5EF4-FFF2-40B4-BE49-F238E27FC236}">
                    <a16:creationId xmlns:a16="http://schemas.microsoft.com/office/drawing/2014/main" id="{320086E9-39A8-4325-9306-AF5C93F0AF3A}"/>
                  </a:ext>
                </a:extLst>
              </p:cNvPr>
              <p:cNvSpPr>
                <a:spLocks noChangeArrowheads="1"/>
              </p:cNvSpPr>
              <p:nvPr/>
            </p:nvSpPr>
            <p:spPr bwMode="auto">
              <a:xfrm>
                <a:off x="2062" y="2037"/>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7" name="Rectangle 298">
                <a:extLst>
                  <a:ext uri="{FF2B5EF4-FFF2-40B4-BE49-F238E27FC236}">
                    <a16:creationId xmlns:a16="http://schemas.microsoft.com/office/drawing/2014/main" id="{BE1B4647-F622-49C1-89C5-199A4C29389E}"/>
                  </a:ext>
                </a:extLst>
              </p:cNvPr>
              <p:cNvSpPr>
                <a:spLocks noChangeArrowheads="1"/>
              </p:cNvSpPr>
              <p:nvPr/>
            </p:nvSpPr>
            <p:spPr bwMode="auto">
              <a:xfrm>
                <a:off x="3541" y="2037"/>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Rectangle 299">
                <a:extLst>
                  <a:ext uri="{FF2B5EF4-FFF2-40B4-BE49-F238E27FC236}">
                    <a16:creationId xmlns:a16="http://schemas.microsoft.com/office/drawing/2014/main" id="{1784D7D1-592A-41E6-A34B-559F86E8349E}"/>
                  </a:ext>
                </a:extLst>
              </p:cNvPr>
              <p:cNvSpPr>
                <a:spLocks noChangeArrowheads="1"/>
              </p:cNvSpPr>
              <p:nvPr/>
            </p:nvSpPr>
            <p:spPr bwMode="auto">
              <a:xfrm>
                <a:off x="5013" y="2037"/>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Rectangle 300">
                <a:extLst>
                  <a:ext uri="{FF2B5EF4-FFF2-40B4-BE49-F238E27FC236}">
                    <a16:creationId xmlns:a16="http://schemas.microsoft.com/office/drawing/2014/main" id="{274D46E4-F778-41F1-B67C-D8E50A7174F8}"/>
                  </a:ext>
                </a:extLst>
              </p:cNvPr>
              <p:cNvSpPr>
                <a:spLocks noChangeArrowheads="1"/>
              </p:cNvSpPr>
              <p:nvPr/>
            </p:nvSpPr>
            <p:spPr bwMode="auto">
              <a:xfrm>
                <a:off x="6486" y="2037"/>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Rectangle 301">
                <a:extLst>
                  <a:ext uri="{FF2B5EF4-FFF2-40B4-BE49-F238E27FC236}">
                    <a16:creationId xmlns:a16="http://schemas.microsoft.com/office/drawing/2014/main" id="{AEC7C9AE-94E0-4561-8BBF-598558781E73}"/>
                  </a:ext>
                </a:extLst>
              </p:cNvPr>
              <p:cNvSpPr>
                <a:spLocks noChangeArrowheads="1"/>
              </p:cNvSpPr>
              <p:nvPr/>
            </p:nvSpPr>
            <p:spPr bwMode="auto">
              <a:xfrm>
                <a:off x="2066" y="2144"/>
                <a:ext cx="1475"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Rectangle 302">
                <a:extLst>
                  <a:ext uri="{FF2B5EF4-FFF2-40B4-BE49-F238E27FC236}">
                    <a16:creationId xmlns:a16="http://schemas.microsoft.com/office/drawing/2014/main" id="{3025715C-FB74-4C90-973F-99719508DE89}"/>
                  </a:ext>
                </a:extLst>
              </p:cNvPr>
              <p:cNvSpPr>
                <a:spLocks noChangeArrowheads="1"/>
              </p:cNvSpPr>
              <p:nvPr/>
            </p:nvSpPr>
            <p:spPr bwMode="auto">
              <a:xfrm>
                <a:off x="2111" y="2152"/>
                <a:ext cx="1384"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Rectangle 303">
                <a:extLst>
                  <a:ext uri="{FF2B5EF4-FFF2-40B4-BE49-F238E27FC236}">
                    <a16:creationId xmlns:a16="http://schemas.microsoft.com/office/drawing/2014/main" id="{65F13268-719C-4748-9F09-3B26FAEC2CAC}"/>
                  </a:ext>
                </a:extLst>
              </p:cNvPr>
              <p:cNvSpPr>
                <a:spLocks noChangeArrowheads="1"/>
              </p:cNvSpPr>
              <p:nvPr/>
            </p:nvSpPr>
            <p:spPr bwMode="auto">
              <a:xfrm>
                <a:off x="2114" y="2153"/>
                <a:ext cx="669"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Preventive Care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3" name="Rectangle 304">
                <a:extLst>
                  <a:ext uri="{FF2B5EF4-FFF2-40B4-BE49-F238E27FC236}">
                    <a16:creationId xmlns:a16="http://schemas.microsoft.com/office/drawing/2014/main" id="{9C6DD878-A7B3-4BE8-A52D-A27FFFEEA3CD}"/>
                  </a:ext>
                </a:extLst>
              </p:cNvPr>
              <p:cNvSpPr>
                <a:spLocks noChangeArrowheads="1"/>
              </p:cNvSpPr>
              <p:nvPr/>
            </p:nvSpPr>
            <p:spPr bwMode="auto">
              <a:xfrm>
                <a:off x="2711" y="2153"/>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4" name="Rectangle 305">
                <a:extLst>
                  <a:ext uri="{FF2B5EF4-FFF2-40B4-BE49-F238E27FC236}">
                    <a16:creationId xmlns:a16="http://schemas.microsoft.com/office/drawing/2014/main" id="{91938587-B705-47C7-9050-9AE825519E9C}"/>
                  </a:ext>
                </a:extLst>
              </p:cNvPr>
              <p:cNvSpPr>
                <a:spLocks noChangeArrowheads="1"/>
              </p:cNvSpPr>
              <p:nvPr/>
            </p:nvSpPr>
            <p:spPr bwMode="auto">
              <a:xfrm>
                <a:off x="3545" y="2144"/>
                <a:ext cx="1468"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Rectangle 306">
                <a:extLst>
                  <a:ext uri="{FF2B5EF4-FFF2-40B4-BE49-F238E27FC236}">
                    <a16:creationId xmlns:a16="http://schemas.microsoft.com/office/drawing/2014/main" id="{1FE0C455-13D1-4B6A-9758-A689F87B2077}"/>
                  </a:ext>
                </a:extLst>
              </p:cNvPr>
              <p:cNvSpPr>
                <a:spLocks noChangeArrowheads="1"/>
              </p:cNvSpPr>
              <p:nvPr/>
            </p:nvSpPr>
            <p:spPr bwMode="auto">
              <a:xfrm>
                <a:off x="3590" y="2152"/>
                <a:ext cx="1378"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Rectangle 307">
                <a:extLst>
                  <a:ext uri="{FF2B5EF4-FFF2-40B4-BE49-F238E27FC236}">
                    <a16:creationId xmlns:a16="http://schemas.microsoft.com/office/drawing/2014/main" id="{35853CE5-4458-41BE-A154-80E4CC84EBB4}"/>
                  </a:ext>
                </a:extLst>
              </p:cNvPr>
              <p:cNvSpPr>
                <a:spLocks noChangeArrowheads="1"/>
              </p:cNvSpPr>
              <p:nvPr/>
            </p:nvSpPr>
            <p:spPr bwMode="auto">
              <a:xfrm>
                <a:off x="3592" y="2153"/>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7" name="Rectangle 308">
                <a:extLst>
                  <a:ext uri="{FF2B5EF4-FFF2-40B4-BE49-F238E27FC236}">
                    <a16:creationId xmlns:a16="http://schemas.microsoft.com/office/drawing/2014/main" id="{76F9A2EE-A9D3-4BBF-AA8E-5C31982BACA4}"/>
                  </a:ext>
                </a:extLst>
              </p:cNvPr>
              <p:cNvSpPr>
                <a:spLocks noChangeArrowheads="1"/>
              </p:cNvSpPr>
              <p:nvPr/>
            </p:nvSpPr>
            <p:spPr bwMode="auto">
              <a:xfrm>
                <a:off x="5017" y="2144"/>
                <a:ext cx="1469"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Rectangle 309">
                <a:extLst>
                  <a:ext uri="{FF2B5EF4-FFF2-40B4-BE49-F238E27FC236}">
                    <a16:creationId xmlns:a16="http://schemas.microsoft.com/office/drawing/2014/main" id="{8329FB7D-4D86-464A-956A-D564DEB221AA}"/>
                  </a:ext>
                </a:extLst>
              </p:cNvPr>
              <p:cNvSpPr>
                <a:spLocks noChangeArrowheads="1"/>
              </p:cNvSpPr>
              <p:nvPr/>
            </p:nvSpPr>
            <p:spPr bwMode="auto">
              <a:xfrm>
                <a:off x="5063" y="2152"/>
                <a:ext cx="1377"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9" name="Rectangle 310">
                <a:extLst>
                  <a:ext uri="{FF2B5EF4-FFF2-40B4-BE49-F238E27FC236}">
                    <a16:creationId xmlns:a16="http://schemas.microsoft.com/office/drawing/2014/main" id="{7FFBF621-43C5-4DA1-88A0-C25DCEC6FF66}"/>
                  </a:ext>
                </a:extLst>
              </p:cNvPr>
              <p:cNvSpPr>
                <a:spLocks noChangeArrowheads="1"/>
              </p:cNvSpPr>
              <p:nvPr/>
            </p:nvSpPr>
            <p:spPr bwMode="auto">
              <a:xfrm>
                <a:off x="5065" y="2153"/>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0" name="Rectangle 311">
                <a:extLst>
                  <a:ext uri="{FF2B5EF4-FFF2-40B4-BE49-F238E27FC236}">
                    <a16:creationId xmlns:a16="http://schemas.microsoft.com/office/drawing/2014/main" id="{147221F1-E5FB-4444-83FB-4AE272278E89}"/>
                  </a:ext>
                </a:extLst>
              </p:cNvPr>
              <p:cNvSpPr>
                <a:spLocks noChangeArrowheads="1"/>
              </p:cNvSpPr>
              <p:nvPr/>
            </p:nvSpPr>
            <p:spPr bwMode="auto">
              <a:xfrm>
                <a:off x="2062" y="214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1" name="Rectangle 312">
                <a:extLst>
                  <a:ext uri="{FF2B5EF4-FFF2-40B4-BE49-F238E27FC236}">
                    <a16:creationId xmlns:a16="http://schemas.microsoft.com/office/drawing/2014/main" id="{B44D5EC5-33A5-4094-A0B3-09B474A4FEEE}"/>
                  </a:ext>
                </a:extLst>
              </p:cNvPr>
              <p:cNvSpPr>
                <a:spLocks noChangeArrowheads="1"/>
              </p:cNvSpPr>
              <p:nvPr/>
            </p:nvSpPr>
            <p:spPr bwMode="auto">
              <a:xfrm>
                <a:off x="2066" y="2140"/>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Rectangle 313">
                <a:extLst>
                  <a:ext uri="{FF2B5EF4-FFF2-40B4-BE49-F238E27FC236}">
                    <a16:creationId xmlns:a16="http://schemas.microsoft.com/office/drawing/2014/main" id="{53E9C87A-5E49-48B6-B0EC-906B1B9A604C}"/>
                  </a:ext>
                </a:extLst>
              </p:cNvPr>
              <p:cNvSpPr>
                <a:spLocks noChangeArrowheads="1"/>
              </p:cNvSpPr>
              <p:nvPr/>
            </p:nvSpPr>
            <p:spPr bwMode="auto">
              <a:xfrm>
                <a:off x="3541" y="214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Rectangle 314">
                <a:extLst>
                  <a:ext uri="{FF2B5EF4-FFF2-40B4-BE49-F238E27FC236}">
                    <a16:creationId xmlns:a16="http://schemas.microsoft.com/office/drawing/2014/main" id="{5A6C7CC8-390E-4DB7-9EED-111C760D36F8}"/>
                  </a:ext>
                </a:extLst>
              </p:cNvPr>
              <p:cNvSpPr>
                <a:spLocks noChangeArrowheads="1"/>
              </p:cNvSpPr>
              <p:nvPr/>
            </p:nvSpPr>
            <p:spPr bwMode="auto">
              <a:xfrm>
                <a:off x="3545" y="2140"/>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Rectangle 315">
                <a:extLst>
                  <a:ext uri="{FF2B5EF4-FFF2-40B4-BE49-F238E27FC236}">
                    <a16:creationId xmlns:a16="http://schemas.microsoft.com/office/drawing/2014/main" id="{D7A77BED-A5F4-46F6-B7DD-F25A225DA729}"/>
                  </a:ext>
                </a:extLst>
              </p:cNvPr>
              <p:cNvSpPr>
                <a:spLocks noChangeArrowheads="1"/>
              </p:cNvSpPr>
              <p:nvPr/>
            </p:nvSpPr>
            <p:spPr bwMode="auto">
              <a:xfrm>
                <a:off x="5013" y="214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Rectangle 316">
                <a:extLst>
                  <a:ext uri="{FF2B5EF4-FFF2-40B4-BE49-F238E27FC236}">
                    <a16:creationId xmlns:a16="http://schemas.microsoft.com/office/drawing/2014/main" id="{69B4245D-BEED-48E5-B85F-50E2E05A66C8}"/>
                  </a:ext>
                </a:extLst>
              </p:cNvPr>
              <p:cNvSpPr>
                <a:spLocks noChangeArrowheads="1"/>
              </p:cNvSpPr>
              <p:nvPr/>
            </p:nvSpPr>
            <p:spPr bwMode="auto">
              <a:xfrm>
                <a:off x="5017" y="2140"/>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Rectangle 317">
                <a:extLst>
                  <a:ext uri="{FF2B5EF4-FFF2-40B4-BE49-F238E27FC236}">
                    <a16:creationId xmlns:a16="http://schemas.microsoft.com/office/drawing/2014/main" id="{4D8A74E6-CCEA-4662-B52A-BA7F25B20C86}"/>
                  </a:ext>
                </a:extLst>
              </p:cNvPr>
              <p:cNvSpPr>
                <a:spLocks noChangeArrowheads="1"/>
              </p:cNvSpPr>
              <p:nvPr/>
            </p:nvSpPr>
            <p:spPr bwMode="auto">
              <a:xfrm>
                <a:off x="6486" y="2140"/>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Rectangle 318">
                <a:extLst>
                  <a:ext uri="{FF2B5EF4-FFF2-40B4-BE49-F238E27FC236}">
                    <a16:creationId xmlns:a16="http://schemas.microsoft.com/office/drawing/2014/main" id="{1BD6DED3-C43C-439B-AD5C-546FD68CC74D}"/>
                  </a:ext>
                </a:extLst>
              </p:cNvPr>
              <p:cNvSpPr>
                <a:spLocks noChangeArrowheads="1"/>
              </p:cNvSpPr>
              <p:nvPr/>
            </p:nvSpPr>
            <p:spPr bwMode="auto">
              <a:xfrm>
                <a:off x="2062" y="2144"/>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Rectangle 319">
                <a:extLst>
                  <a:ext uri="{FF2B5EF4-FFF2-40B4-BE49-F238E27FC236}">
                    <a16:creationId xmlns:a16="http://schemas.microsoft.com/office/drawing/2014/main" id="{21A79115-1B3B-4C3E-B787-3383B7E4D100}"/>
                  </a:ext>
                </a:extLst>
              </p:cNvPr>
              <p:cNvSpPr>
                <a:spLocks noChangeArrowheads="1"/>
              </p:cNvSpPr>
              <p:nvPr/>
            </p:nvSpPr>
            <p:spPr bwMode="auto">
              <a:xfrm>
                <a:off x="3541" y="2144"/>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Rectangle 320">
                <a:extLst>
                  <a:ext uri="{FF2B5EF4-FFF2-40B4-BE49-F238E27FC236}">
                    <a16:creationId xmlns:a16="http://schemas.microsoft.com/office/drawing/2014/main" id="{B8FD65A3-088C-48A6-B21A-DBA0F717EEB3}"/>
                  </a:ext>
                </a:extLst>
              </p:cNvPr>
              <p:cNvSpPr>
                <a:spLocks noChangeArrowheads="1"/>
              </p:cNvSpPr>
              <p:nvPr/>
            </p:nvSpPr>
            <p:spPr bwMode="auto">
              <a:xfrm>
                <a:off x="5013" y="2144"/>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Rectangle 321">
                <a:extLst>
                  <a:ext uri="{FF2B5EF4-FFF2-40B4-BE49-F238E27FC236}">
                    <a16:creationId xmlns:a16="http://schemas.microsoft.com/office/drawing/2014/main" id="{FEC32F36-90E5-4192-902D-877072F82B7E}"/>
                  </a:ext>
                </a:extLst>
              </p:cNvPr>
              <p:cNvSpPr>
                <a:spLocks noChangeArrowheads="1"/>
              </p:cNvSpPr>
              <p:nvPr/>
            </p:nvSpPr>
            <p:spPr bwMode="auto">
              <a:xfrm>
                <a:off x="6486" y="2144"/>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Rectangle 322">
                <a:extLst>
                  <a:ext uri="{FF2B5EF4-FFF2-40B4-BE49-F238E27FC236}">
                    <a16:creationId xmlns:a16="http://schemas.microsoft.com/office/drawing/2014/main" id="{B5F9162A-E5D4-4517-B8C3-84569D6BD719}"/>
                  </a:ext>
                </a:extLst>
              </p:cNvPr>
              <p:cNvSpPr>
                <a:spLocks noChangeArrowheads="1"/>
              </p:cNvSpPr>
              <p:nvPr/>
            </p:nvSpPr>
            <p:spPr bwMode="auto">
              <a:xfrm>
                <a:off x="2066" y="2251"/>
                <a:ext cx="1475"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Rectangle 323">
                <a:extLst>
                  <a:ext uri="{FF2B5EF4-FFF2-40B4-BE49-F238E27FC236}">
                    <a16:creationId xmlns:a16="http://schemas.microsoft.com/office/drawing/2014/main" id="{ABA4596A-EF42-479E-B21B-2D86AC48B979}"/>
                  </a:ext>
                </a:extLst>
              </p:cNvPr>
              <p:cNvSpPr>
                <a:spLocks noChangeArrowheads="1"/>
              </p:cNvSpPr>
              <p:nvPr/>
            </p:nvSpPr>
            <p:spPr bwMode="auto">
              <a:xfrm>
                <a:off x="2111" y="2259"/>
                <a:ext cx="1384"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Rectangle 324">
                <a:extLst>
                  <a:ext uri="{FF2B5EF4-FFF2-40B4-BE49-F238E27FC236}">
                    <a16:creationId xmlns:a16="http://schemas.microsoft.com/office/drawing/2014/main" id="{105C9F82-9919-4AF1-B261-2FD362E9F748}"/>
                  </a:ext>
                </a:extLst>
              </p:cNvPr>
              <p:cNvSpPr>
                <a:spLocks noChangeArrowheads="1"/>
              </p:cNvSpPr>
              <p:nvPr/>
            </p:nvSpPr>
            <p:spPr bwMode="auto">
              <a:xfrm>
                <a:off x="2114" y="2262"/>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4" name="Rectangle 325">
                <a:extLst>
                  <a:ext uri="{FF2B5EF4-FFF2-40B4-BE49-F238E27FC236}">
                    <a16:creationId xmlns:a16="http://schemas.microsoft.com/office/drawing/2014/main" id="{52D644D0-F1F7-460D-AA1C-0BF4475C1E65}"/>
                  </a:ext>
                </a:extLst>
              </p:cNvPr>
              <p:cNvSpPr>
                <a:spLocks noChangeArrowheads="1"/>
              </p:cNvSpPr>
              <p:nvPr/>
            </p:nvSpPr>
            <p:spPr bwMode="auto">
              <a:xfrm>
                <a:off x="3545" y="2251"/>
                <a:ext cx="1468"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Rectangle 326">
                <a:extLst>
                  <a:ext uri="{FF2B5EF4-FFF2-40B4-BE49-F238E27FC236}">
                    <a16:creationId xmlns:a16="http://schemas.microsoft.com/office/drawing/2014/main" id="{D4E1CA81-C4F9-4BF3-93F7-EE33B4C0166D}"/>
                  </a:ext>
                </a:extLst>
              </p:cNvPr>
              <p:cNvSpPr>
                <a:spLocks noChangeArrowheads="1"/>
              </p:cNvSpPr>
              <p:nvPr/>
            </p:nvSpPr>
            <p:spPr bwMode="auto">
              <a:xfrm>
                <a:off x="3590" y="2259"/>
                <a:ext cx="1378"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Rectangle 327">
                <a:extLst>
                  <a:ext uri="{FF2B5EF4-FFF2-40B4-BE49-F238E27FC236}">
                    <a16:creationId xmlns:a16="http://schemas.microsoft.com/office/drawing/2014/main" id="{C59F49C6-B056-4E80-84ED-D720A3B8BA5D}"/>
                  </a:ext>
                </a:extLst>
              </p:cNvPr>
              <p:cNvSpPr>
                <a:spLocks noChangeArrowheads="1"/>
              </p:cNvSpPr>
              <p:nvPr/>
            </p:nvSpPr>
            <p:spPr bwMode="auto">
              <a:xfrm>
                <a:off x="3592" y="2262"/>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7" name="Rectangle 328">
                <a:extLst>
                  <a:ext uri="{FF2B5EF4-FFF2-40B4-BE49-F238E27FC236}">
                    <a16:creationId xmlns:a16="http://schemas.microsoft.com/office/drawing/2014/main" id="{E61756A0-12BC-4DBC-B99A-A869F8DABD4E}"/>
                  </a:ext>
                </a:extLst>
              </p:cNvPr>
              <p:cNvSpPr>
                <a:spLocks noChangeArrowheads="1"/>
              </p:cNvSpPr>
              <p:nvPr/>
            </p:nvSpPr>
            <p:spPr bwMode="auto">
              <a:xfrm>
                <a:off x="3637" y="2262"/>
                <a:ext cx="24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100%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8" name="Rectangle 329">
                <a:extLst>
                  <a:ext uri="{FF2B5EF4-FFF2-40B4-BE49-F238E27FC236}">
                    <a16:creationId xmlns:a16="http://schemas.microsoft.com/office/drawing/2014/main" id="{F6187D03-5EAB-46C8-8F59-BD649069A155}"/>
                  </a:ext>
                </a:extLst>
              </p:cNvPr>
              <p:cNvSpPr>
                <a:spLocks noChangeArrowheads="1"/>
              </p:cNvSpPr>
              <p:nvPr/>
            </p:nvSpPr>
            <p:spPr bwMode="auto">
              <a:xfrm>
                <a:off x="3839" y="2262"/>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9" name="Rectangle 330">
                <a:extLst>
                  <a:ext uri="{FF2B5EF4-FFF2-40B4-BE49-F238E27FC236}">
                    <a16:creationId xmlns:a16="http://schemas.microsoft.com/office/drawing/2014/main" id="{661E2B00-5E9E-46A7-8208-69D8FAFECBC5}"/>
                  </a:ext>
                </a:extLst>
              </p:cNvPr>
              <p:cNvSpPr>
                <a:spLocks noChangeArrowheads="1"/>
              </p:cNvSpPr>
              <p:nvPr/>
            </p:nvSpPr>
            <p:spPr bwMode="auto">
              <a:xfrm>
                <a:off x="5017" y="2251"/>
                <a:ext cx="1469"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Rectangle 331">
                <a:extLst>
                  <a:ext uri="{FF2B5EF4-FFF2-40B4-BE49-F238E27FC236}">
                    <a16:creationId xmlns:a16="http://schemas.microsoft.com/office/drawing/2014/main" id="{AAD6B4E2-B122-468D-BEE8-936B94852FE0}"/>
                  </a:ext>
                </a:extLst>
              </p:cNvPr>
              <p:cNvSpPr>
                <a:spLocks noChangeArrowheads="1"/>
              </p:cNvSpPr>
              <p:nvPr/>
            </p:nvSpPr>
            <p:spPr bwMode="auto">
              <a:xfrm>
                <a:off x="5063" y="2259"/>
                <a:ext cx="1377"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Rectangle 332">
                <a:extLst>
                  <a:ext uri="{FF2B5EF4-FFF2-40B4-BE49-F238E27FC236}">
                    <a16:creationId xmlns:a16="http://schemas.microsoft.com/office/drawing/2014/main" id="{D015FFB8-7586-44F8-ACB2-DEC2C40503E6}"/>
                  </a:ext>
                </a:extLst>
              </p:cNvPr>
              <p:cNvSpPr>
                <a:spLocks noChangeArrowheads="1"/>
              </p:cNvSpPr>
              <p:nvPr/>
            </p:nvSpPr>
            <p:spPr bwMode="auto">
              <a:xfrm>
                <a:off x="5065" y="2262"/>
                <a:ext cx="126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40% coinsurance 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2" name="Rectangle 333">
                <a:extLst>
                  <a:ext uri="{FF2B5EF4-FFF2-40B4-BE49-F238E27FC236}">
                    <a16:creationId xmlns:a16="http://schemas.microsoft.com/office/drawing/2014/main" id="{8D68464A-E8F6-4532-B711-88DA353F3AE3}"/>
                  </a:ext>
                </a:extLst>
              </p:cNvPr>
              <p:cNvSpPr>
                <a:spLocks noChangeArrowheads="1"/>
              </p:cNvSpPr>
              <p:nvPr/>
            </p:nvSpPr>
            <p:spPr bwMode="auto">
              <a:xfrm>
                <a:off x="6233" y="2262"/>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3" name="Rectangle 334">
                <a:extLst>
                  <a:ext uri="{FF2B5EF4-FFF2-40B4-BE49-F238E27FC236}">
                    <a16:creationId xmlns:a16="http://schemas.microsoft.com/office/drawing/2014/main" id="{BDA4D00E-1087-4D3F-9568-6372998F3C87}"/>
                  </a:ext>
                </a:extLst>
              </p:cNvPr>
              <p:cNvSpPr>
                <a:spLocks noChangeArrowheads="1"/>
              </p:cNvSpPr>
              <p:nvPr/>
            </p:nvSpPr>
            <p:spPr bwMode="auto">
              <a:xfrm>
                <a:off x="2062" y="2247"/>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4" name="Rectangle 335">
                <a:extLst>
                  <a:ext uri="{FF2B5EF4-FFF2-40B4-BE49-F238E27FC236}">
                    <a16:creationId xmlns:a16="http://schemas.microsoft.com/office/drawing/2014/main" id="{A8243809-1677-4C43-B1AE-319332C7DC70}"/>
                  </a:ext>
                </a:extLst>
              </p:cNvPr>
              <p:cNvSpPr>
                <a:spLocks noChangeArrowheads="1"/>
              </p:cNvSpPr>
              <p:nvPr/>
            </p:nvSpPr>
            <p:spPr bwMode="auto">
              <a:xfrm>
                <a:off x="2066" y="2247"/>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Rectangle 336">
                <a:extLst>
                  <a:ext uri="{FF2B5EF4-FFF2-40B4-BE49-F238E27FC236}">
                    <a16:creationId xmlns:a16="http://schemas.microsoft.com/office/drawing/2014/main" id="{FFFDDAC1-4E5D-45C3-82D4-77944772DA98}"/>
                  </a:ext>
                </a:extLst>
              </p:cNvPr>
              <p:cNvSpPr>
                <a:spLocks noChangeArrowheads="1"/>
              </p:cNvSpPr>
              <p:nvPr/>
            </p:nvSpPr>
            <p:spPr bwMode="auto">
              <a:xfrm>
                <a:off x="3541" y="2247"/>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Rectangle 337">
                <a:extLst>
                  <a:ext uri="{FF2B5EF4-FFF2-40B4-BE49-F238E27FC236}">
                    <a16:creationId xmlns:a16="http://schemas.microsoft.com/office/drawing/2014/main" id="{D12CC243-36AA-4EAE-B9B3-DB0B56F28C3E}"/>
                  </a:ext>
                </a:extLst>
              </p:cNvPr>
              <p:cNvSpPr>
                <a:spLocks noChangeArrowheads="1"/>
              </p:cNvSpPr>
              <p:nvPr/>
            </p:nvSpPr>
            <p:spPr bwMode="auto">
              <a:xfrm>
                <a:off x="3545" y="2247"/>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Rectangle 338">
                <a:extLst>
                  <a:ext uri="{FF2B5EF4-FFF2-40B4-BE49-F238E27FC236}">
                    <a16:creationId xmlns:a16="http://schemas.microsoft.com/office/drawing/2014/main" id="{8C77658A-47B8-49BD-8A09-1DDCAB433EAF}"/>
                  </a:ext>
                </a:extLst>
              </p:cNvPr>
              <p:cNvSpPr>
                <a:spLocks noChangeArrowheads="1"/>
              </p:cNvSpPr>
              <p:nvPr/>
            </p:nvSpPr>
            <p:spPr bwMode="auto">
              <a:xfrm>
                <a:off x="5013" y="2247"/>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8" name="Rectangle 339">
                <a:extLst>
                  <a:ext uri="{FF2B5EF4-FFF2-40B4-BE49-F238E27FC236}">
                    <a16:creationId xmlns:a16="http://schemas.microsoft.com/office/drawing/2014/main" id="{EEA029CD-4E57-4A31-9ABE-D36DC6222652}"/>
                  </a:ext>
                </a:extLst>
              </p:cNvPr>
              <p:cNvSpPr>
                <a:spLocks noChangeArrowheads="1"/>
              </p:cNvSpPr>
              <p:nvPr/>
            </p:nvSpPr>
            <p:spPr bwMode="auto">
              <a:xfrm>
                <a:off x="5017" y="2247"/>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9" name="Rectangle 340">
                <a:extLst>
                  <a:ext uri="{FF2B5EF4-FFF2-40B4-BE49-F238E27FC236}">
                    <a16:creationId xmlns:a16="http://schemas.microsoft.com/office/drawing/2014/main" id="{4A118256-838A-4EE4-B898-418B36C69F29}"/>
                  </a:ext>
                </a:extLst>
              </p:cNvPr>
              <p:cNvSpPr>
                <a:spLocks noChangeArrowheads="1"/>
              </p:cNvSpPr>
              <p:nvPr/>
            </p:nvSpPr>
            <p:spPr bwMode="auto">
              <a:xfrm>
                <a:off x="6486" y="2247"/>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 name="Rectangle 341">
                <a:extLst>
                  <a:ext uri="{FF2B5EF4-FFF2-40B4-BE49-F238E27FC236}">
                    <a16:creationId xmlns:a16="http://schemas.microsoft.com/office/drawing/2014/main" id="{9DF49948-A2B8-43D0-9BC1-37810550DFC7}"/>
                  </a:ext>
                </a:extLst>
              </p:cNvPr>
              <p:cNvSpPr>
                <a:spLocks noChangeArrowheads="1"/>
              </p:cNvSpPr>
              <p:nvPr/>
            </p:nvSpPr>
            <p:spPr bwMode="auto">
              <a:xfrm>
                <a:off x="2062" y="2251"/>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Rectangle 342">
                <a:extLst>
                  <a:ext uri="{FF2B5EF4-FFF2-40B4-BE49-F238E27FC236}">
                    <a16:creationId xmlns:a16="http://schemas.microsoft.com/office/drawing/2014/main" id="{BDA8BBFF-8510-4169-9A83-CC774E1FBAC7}"/>
                  </a:ext>
                </a:extLst>
              </p:cNvPr>
              <p:cNvSpPr>
                <a:spLocks noChangeArrowheads="1"/>
              </p:cNvSpPr>
              <p:nvPr/>
            </p:nvSpPr>
            <p:spPr bwMode="auto">
              <a:xfrm>
                <a:off x="3541" y="2251"/>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Rectangle 343">
                <a:extLst>
                  <a:ext uri="{FF2B5EF4-FFF2-40B4-BE49-F238E27FC236}">
                    <a16:creationId xmlns:a16="http://schemas.microsoft.com/office/drawing/2014/main" id="{EAE2AF7E-59D3-4722-B29F-713F99117524}"/>
                  </a:ext>
                </a:extLst>
              </p:cNvPr>
              <p:cNvSpPr>
                <a:spLocks noChangeArrowheads="1"/>
              </p:cNvSpPr>
              <p:nvPr/>
            </p:nvSpPr>
            <p:spPr bwMode="auto">
              <a:xfrm>
                <a:off x="5013" y="2251"/>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Rectangle 344">
                <a:extLst>
                  <a:ext uri="{FF2B5EF4-FFF2-40B4-BE49-F238E27FC236}">
                    <a16:creationId xmlns:a16="http://schemas.microsoft.com/office/drawing/2014/main" id="{45F93FC6-3FDE-4695-909C-26E469D33D57}"/>
                  </a:ext>
                </a:extLst>
              </p:cNvPr>
              <p:cNvSpPr>
                <a:spLocks noChangeArrowheads="1"/>
              </p:cNvSpPr>
              <p:nvPr/>
            </p:nvSpPr>
            <p:spPr bwMode="auto">
              <a:xfrm>
                <a:off x="6486" y="2251"/>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Rectangle 345">
                <a:extLst>
                  <a:ext uri="{FF2B5EF4-FFF2-40B4-BE49-F238E27FC236}">
                    <a16:creationId xmlns:a16="http://schemas.microsoft.com/office/drawing/2014/main" id="{C8F4861F-E5EC-403C-A83B-7B0B1C41672D}"/>
                  </a:ext>
                </a:extLst>
              </p:cNvPr>
              <p:cNvSpPr>
                <a:spLocks noChangeArrowheads="1"/>
              </p:cNvSpPr>
              <p:nvPr/>
            </p:nvSpPr>
            <p:spPr bwMode="auto">
              <a:xfrm>
                <a:off x="2066" y="2359"/>
                <a:ext cx="4420"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Rectangle 346">
                <a:extLst>
                  <a:ext uri="{FF2B5EF4-FFF2-40B4-BE49-F238E27FC236}">
                    <a16:creationId xmlns:a16="http://schemas.microsoft.com/office/drawing/2014/main" id="{0E409F6B-E298-47A4-9F73-EC4CA1A83DF7}"/>
                  </a:ext>
                </a:extLst>
              </p:cNvPr>
              <p:cNvSpPr>
                <a:spLocks noChangeArrowheads="1"/>
              </p:cNvSpPr>
              <p:nvPr/>
            </p:nvSpPr>
            <p:spPr bwMode="auto">
              <a:xfrm>
                <a:off x="2111" y="2367"/>
                <a:ext cx="4329"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Rectangle 347">
                <a:extLst>
                  <a:ext uri="{FF2B5EF4-FFF2-40B4-BE49-F238E27FC236}">
                    <a16:creationId xmlns:a16="http://schemas.microsoft.com/office/drawing/2014/main" id="{EDC319CD-5D95-4AF3-B95F-895614398DAA}"/>
                  </a:ext>
                </a:extLst>
              </p:cNvPr>
              <p:cNvSpPr>
                <a:spLocks noChangeArrowheads="1"/>
              </p:cNvSpPr>
              <p:nvPr/>
            </p:nvSpPr>
            <p:spPr bwMode="auto">
              <a:xfrm>
                <a:off x="2114" y="2368"/>
                <a:ext cx="638"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Laboratory &amp; X</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7" name="Rectangle 348">
                <a:extLst>
                  <a:ext uri="{FF2B5EF4-FFF2-40B4-BE49-F238E27FC236}">
                    <a16:creationId xmlns:a16="http://schemas.microsoft.com/office/drawing/2014/main" id="{ABDD2F6C-E15B-4F39-BC36-33468478CB57}"/>
                  </a:ext>
                </a:extLst>
              </p:cNvPr>
              <p:cNvSpPr>
                <a:spLocks noChangeArrowheads="1"/>
              </p:cNvSpPr>
              <p:nvPr/>
            </p:nvSpPr>
            <p:spPr bwMode="auto">
              <a:xfrm>
                <a:off x="2679" y="2368"/>
                <a:ext cx="68"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8" name="Rectangle 349">
                <a:extLst>
                  <a:ext uri="{FF2B5EF4-FFF2-40B4-BE49-F238E27FC236}">
                    <a16:creationId xmlns:a16="http://schemas.microsoft.com/office/drawing/2014/main" id="{E71A8E5C-9333-46E6-8C97-986778134FEE}"/>
                  </a:ext>
                </a:extLst>
              </p:cNvPr>
              <p:cNvSpPr>
                <a:spLocks noChangeArrowheads="1"/>
              </p:cNvSpPr>
              <p:nvPr/>
            </p:nvSpPr>
            <p:spPr bwMode="auto">
              <a:xfrm>
                <a:off x="2705" y="2368"/>
                <a:ext cx="55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ray Services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9" name="Rectangle 350">
                <a:extLst>
                  <a:ext uri="{FF2B5EF4-FFF2-40B4-BE49-F238E27FC236}">
                    <a16:creationId xmlns:a16="http://schemas.microsoft.com/office/drawing/2014/main" id="{7A213125-7FAF-4DE2-AB15-4E0FB68A778A}"/>
                  </a:ext>
                </a:extLst>
              </p:cNvPr>
              <p:cNvSpPr>
                <a:spLocks noChangeArrowheads="1"/>
              </p:cNvSpPr>
              <p:nvPr/>
            </p:nvSpPr>
            <p:spPr bwMode="auto">
              <a:xfrm>
                <a:off x="3194" y="2368"/>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0" name="Rectangle 351">
                <a:extLst>
                  <a:ext uri="{FF2B5EF4-FFF2-40B4-BE49-F238E27FC236}">
                    <a16:creationId xmlns:a16="http://schemas.microsoft.com/office/drawing/2014/main" id="{77671699-44E2-4C3D-8037-B9FED29FDDBE}"/>
                  </a:ext>
                </a:extLst>
              </p:cNvPr>
              <p:cNvSpPr>
                <a:spLocks noChangeArrowheads="1"/>
              </p:cNvSpPr>
              <p:nvPr/>
            </p:nvSpPr>
            <p:spPr bwMode="auto">
              <a:xfrm>
                <a:off x="2062" y="2354"/>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Rectangle 352">
                <a:extLst>
                  <a:ext uri="{FF2B5EF4-FFF2-40B4-BE49-F238E27FC236}">
                    <a16:creationId xmlns:a16="http://schemas.microsoft.com/office/drawing/2014/main" id="{0AF21757-1AAA-438C-9238-A08693D98507}"/>
                  </a:ext>
                </a:extLst>
              </p:cNvPr>
              <p:cNvSpPr>
                <a:spLocks noChangeArrowheads="1"/>
              </p:cNvSpPr>
              <p:nvPr/>
            </p:nvSpPr>
            <p:spPr bwMode="auto">
              <a:xfrm>
                <a:off x="2066" y="2354"/>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Rectangle 353">
                <a:extLst>
                  <a:ext uri="{FF2B5EF4-FFF2-40B4-BE49-F238E27FC236}">
                    <a16:creationId xmlns:a16="http://schemas.microsoft.com/office/drawing/2014/main" id="{4E2B0BD3-C2FE-49F5-BD64-6A6D768FEF79}"/>
                  </a:ext>
                </a:extLst>
              </p:cNvPr>
              <p:cNvSpPr>
                <a:spLocks noChangeArrowheads="1"/>
              </p:cNvSpPr>
              <p:nvPr/>
            </p:nvSpPr>
            <p:spPr bwMode="auto">
              <a:xfrm>
                <a:off x="3541" y="2354"/>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Rectangle 354">
                <a:extLst>
                  <a:ext uri="{FF2B5EF4-FFF2-40B4-BE49-F238E27FC236}">
                    <a16:creationId xmlns:a16="http://schemas.microsoft.com/office/drawing/2014/main" id="{AA712F92-9FC1-406C-9EA2-07E522B4537F}"/>
                  </a:ext>
                </a:extLst>
              </p:cNvPr>
              <p:cNvSpPr>
                <a:spLocks noChangeArrowheads="1"/>
              </p:cNvSpPr>
              <p:nvPr/>
            </p:nvSpPr>
            <p:spPr bwMode="auto">
              <a:xfrm>
                <a:off x="3545" y="2354"/>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4" name="Rectangle 355">
                <a:extLst>
                  <a:ext uri="{FF2B5EF4-FFF2-40B4-BE49-F238E27FC236}">
                    <a16:creationId xmlns:a16="http://schemas.microsoft.com/office/drawing/2014/main" id="{6B6CB2CB-4F71-47BC-9E8C-E70C1FE73360}"/>
                  </a:ext>
                </a:extLst>
              </p:cNvPr>
              <p:cNvSpPr>
                <a:spLocks noChangeArrowheads="1"/>
              </p:cNvSpPr>
              <p:nvPr/>
            </p:nvSpPr>
            <p:spPr bwMode="auto">
              <a:xfrm>
                <a:off x="5013" y="2354"/>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Rectangle 356">
                <a:extLst>
                  <a:ext uri="{FF2B5EF4-FFF2-40B4-BE49-F238E27FC236}">
                    <a16:creationId xmlns:a16="http://schemas.microsoft.com/office/drawing/2014/main" id="{822A61A3-18F2-4099-A34B-FC2BDD10C95C}"/>
                  </a:ext>
                </a:extLst>
              </p:cNvPr>
              <p:cNvSpPr>
                <a:spLocks noChangeArrowheads="1"/>
              </p:cNvSpPr>
              <p:nvPr/>
            </p:nvSpPr>
            <p:spPr bwMode="auto">
              <a:xfrm>
                <a:off x="5017" y="2354"/>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6" name="Rectangle 357">
                <a:extLst>
                  <a:ext uri="{FF2B5EF4-FFF2-40B4-BE49-F238E27FC236}">
                    <a16:creationId xmlns:a16="http://schemas.microsoft.com/office/drawing/2014/main" id="{80ADB59B-AB52-41EC-8FFF-18B6E23F45AB}"/>
                  </a:ext>
                </a:extLst>
              </p:cNvPr>
              <p:cNvSpPr>
                <a:spLocks noChangeArrowheads="1"/>
              </p:cNvSpPr>
              <p:nvPr/>
            </p:nvSpPr>
            <p:spPr bwMode="auto">
              <a:xfrm>
                <a:off x="6486" y="2354"/>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7" name="Rectangle 358">
                <a:extLst>
                  <a:ext uri="{FF2B5EF4-FFF2-40B4-BE49-F238E27FC236}">
                    <a16:creationId xmlns:a16="http://schemas.microsoft.com/office/drawing/2014/main" id="{19E70991-B04A-4D63-B8F2-D02E1D4D82FA}"/>
                  </a:ext>
                </a:extLst>
              </p:cNvPr>
              <p:cNvSpPr>
                <a:spLocks noChangeArrowheads="1"/>
              </p:cNvSpPr>
              <p:nvPr/>
            </p:nvSpPr>
            <p:spPr bwMode="auto">
              <a:xfrm>
                <a:off x="2062" y="2358"/>
                <a:ext cx="4" cy="10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8" name="Rectangle 359">
                <a:extLst>
                  <a:ext uri="{FF2B5EF4-FFF2-40B4-BE49-F238E27FC236}">
                    <a16:creationId xmlns:a16="http://schemas.microsoft.com/office/drawing/2014/main" id="{86FF08A5-BD49-4CD1-989B-F223FFAD7EB3}"/>
                  </a:ext>
                </a:extLst>
              </p:cNvPr>
              <p:cNvSpPr>
                <a:spLocks noChangeArrowheads="1"/>
              </p:cNvSpPr>
              <p:nvPr/>
            </p:nvSpPr>
            <p:spPr bwMode="auto">
              <a:xfrm>
                <a:off x="6486" y="2358"/>
                <a:ext cx="4" cy="10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Rectangle 360">
                <a:extLst>
                  <a:ext uri="{FF2B5EF4-FFF2-40B4-BE49-F238E27FC236}">
                    <a16:creationId xmlns:a16="http://schemas.microsoft.com/office/drawing/2014/main" id="{B3C3BE87-80F2-4498-8291-9C0E6306DA9B}"/>
                  </a:ext>
                </a:extLst>
              </p:cNvPr>
              <p:cNvSpPr>
                <a:spLocks noChangeArrowheads="1"/>
              </p:cNvSpPr>
              <p:nvPr/>
            </p:nvSpPr>
            <p:spPr bwMode="auto">
              <a:xfrm>
                <a:off x="2066" y="2466"/>
                <a:ext cx="1475"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Rectangle 361">
                <a:extLst>
                  <a:ext uri="{FF2B5EF4-FFF2-40B4-BE49-F238E27FC236}">
                    <a16:creationId xmlns:a16="http://schemas.microsoft.com/office/drawing/2014/main" id="{CADFBBFD-B3FC-41A9-9A80-96957C5F6F75}"/>
                  </a:ext>
                </a:extLst>
              </p:cNvPr>
              <p:cNvSpPr>
                <a:spLocks noChangeArrowheads="1"/>
              </p:cNvSpPr>
              <p:nvPr/>
            </p:nvSpPr>
            <p:spPr bwMode="auto">
              <a:xfrm>
                <a:off x="2111" y="2474"/>
                <a:ext cx="1384"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Rectangle 362">
                <a:extLst>
                  <a:ext uri="{FF2B5EF4-FFF2-40B4-BE49-F238E27FC236}">
                    <a16:creationId xmlns:a16="http://schemas.microsoft.com/office/drawing/2014/main" id="{5F02B65F-755C-4006-88D7-FB88BA894E03}"/>
                  </a:ext>
                </a:extLst>
              </p:cNvPr>
              <p:cNvSpPr>
                <a:spLocks noChangeArrowheads="1"/>
              </p:cNvSpPr>
              <p:nvPr/>
            </p:nvSpPr>
            <p:spPr bwMode="auto">
              <a:xfrm>
                <a:off x="2111" y="2477"/>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2" name="Rectangle 363">
                <a:extLst>
                  <a:ext uri="{FF2B5EF4-FFF2-40B4-BE49-F238E27FC236}">
                    <a16:creationId xmlns:a16="http://schemas.microsoft.com/office/drawing/2014/main" id="{48B1C8D8-4E15-4C82-9AD4-1AF1A5E49A28}"/>
                  </a:ext>
                </a:extLst>
              </p:cNvPr>
              <p:cNvSpPr>
                <a:spLocks noChangeArrowheads="1"/>
              </p:cNvSpPr>
              <p:nvPr/>
            </p:nvSpPr>
            <p:spPr bwMode="auto">
              <a:xfrm>
                <a:off x="2147" y="247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3" name="Rectangle 364">
                <a:extLst>
                  <a:ext uri="{FF2B5EF4-FFF2-40B4-BE49-F238E27FC236}">
                    <a16:creationId xmlns:a16="http://schemas.microsoft.com/office/drawing/2014/main" id="{9ACE136E-D605-4CE8-9630-57F4FA02C4F0}"/>
                  </a:ext>
                </a:extLst>
              </p:cNvPr>
              <p:cNvSpPr>
                <a:spLocks noChangeArrowheads="1"/>
              </p:cNvSpPr>
              <p:nvPr/>
            </p:nvSpPr>
            <p:spPr bwMode="auto">
              <a:xfrm>
                <a:off x="2269" y="2477"/>
                <a:ext cx="50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Diagnostic X</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4" name="Rectangle 365">
                <a:extLst>
                  <a:ext uri="{FF2B5EF4-FFF2-40B4-BE49-F238E27FC236}">
                    <a16:creationId xmlns:a16="http://schemas.microsoft.com/office/drawing/2014/main" id="{4379247A-0EBA-4840-B1C8-A747B05FCCB4}"/>
                  </a:ext>
                </a:extLst>
              </p:cNvPr>
              <p:cNvSpPr>
                <a:spLocks noChangeArrowheads="1"/>
              </p:cNvSpPr>
              <p:nvPr/>
            </p:nvSpPr>
            <p:spPr bwMode="auto">
              <a:xfrm>
                <a:off x="2713" y="2477"/>
                <a:ext cx="6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5" name="Rectangle 366">
                <a:extLst>
                  <a:ext uri="{FF2B5EF4-FFF2-40B4-BE49-F238E27FC236}">
                    <a16:creationId xmlns:a16="http://schemas.microsoft.com/office/drawing/2014/main" id="{CD11C02A-5396-453A-9AF7-A66973D24D4E}"/>
                  </a:ext>
                </a:extLst>
              </p:cNvPr>
              <p:cNvSpPr>
                <a:spLocks noChangeArrowheads="1"/>
              </p:cNvSpPr>
              <p:nvPr/>
            </p:nvSpPr>
            <p:spPr bwMode="auto">
              <a:xfrm>
                <a:off x="2739" y="2477"/>
                <a:ext cx="42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Ray &amp; Lab</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6" name="Rectangle 367">
                <a:extLst>
                  <a:ext uri="{FF2B5EF4-FFF2-40B4-BE49-F238E27FC236}">
                    <a16:creationId xmlns:a16="http://schemas.microsoft.com/office/drawing/2014/main" id="{6DB9FD18-5D00-4B19-A168-328A08885248}"/>
                  </a:ext>
                </a:extLst>
              </p:cNvPr>
              <p:cNvSpPr>
                <a:spLocks noChangeArrowheads="1"/>
              </p:cNvSpPr>
              <p:nvPr/>
            </p:nvSpPr>
            <p:spPr bwMode="auto">
              <a:xfrm>
                <a:off x="3108" y="247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7" name="Rectangle 368">
                <a:extLst>
                  <a:ext uri="{FF2B5EF4-FFF2-40B4-BE49-F238E27FC236}">
                    <a16:creationId xmlns:a16="http://schemas.microsoft.com/office/drawing/2014/main" id="{5487F761-545F-4E1A-8764-19F1E0BB3A3D}"/>
                  </a:ext>
                </a:extLst>
              </p:cNvPr>
              <p:cNvSpPr>
                <a:spLocks noChangeArrowheads="1"/>
              </p:cNvSpPr>
              <p:nvPr/>
            </p:nvSpPr>
            <p:spPr bwMode="auto">
              <a:xfrm>
                <a:off x="3545" y="2466"/>
                <a:ext cx="1468"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8" name="Rectangle 369">
                <a:extLst>
                  <a:ext uri="{FF2B5EF4-FFF2-40B4-BE49-F238E27FC236}">
                    <a16:creationId xmlns:a16="http://schemas.microsoft.com/office/drawing/2014/main" id="{852D1CCA-EEA8-4DE2-987F-FFF9A97DF973}"/>
                  </a:ext>
                </a:extLst>
              </p:cNvPr>
              <p:cNvSpPr>
                <a:spLocks noChangeArrowheads="1"/>
              </p:cNvSpPr>
              <p:nvPr/>
            </p:nvSpPr>
            <p:spPr bwMode="auto">
              <a:xfrm>
                <a:off x="3590" y="2474"/>
                <a:ext cx="1378"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9" name="Rectangle 370">
                <a:extLst>
                  <a:ext uri="{FF2B5EF4-FFF2-40B4-BE49-F238E27FC236}">
                    <a16:creationId xmlns:a16="http://schemas.microsoft.com/office/drawing/2014/main" id="{CB93FFDD-9D43-443B-A1A1-14353B61C54C}"/>
                  </a:ext>
                </a:extLst>
              </p:cNvPr>
              <p:cNvSpPr>
                <a:spLocks noChangeArrowheads="1"/>
              </p:cNvSpPr>
              <p:nvPr/>
            </p:nvSpPr>
            <p:spPr bwMode="auto">
              <a:xfrm>
                <a:off x="3590" y="2477"/>
                <a:ext cx="67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10% coinsurance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0" name="Rectangle 371">
                <a:extLst>
                  <a:ext uri="{FF2B5EF4-FFF2-40B4-BE49-F238E27FC236}">
                    <a16:creationId xmlns:a16="http://schemas.microsoft.com/office/drawing/2014/main" id="{30C9A7A6-E43A-4AB9-A2DA-791D9D6E8BE5}"/>
                  </a:ext>
                </a:extLst>
              </p:cNvPr>
              <p:cNvSpPr>
                <a:spLocks noChangeArrowheads="1"/>
              </p:cNvSpPr>
              <p:nvPr/>
            </p:nvSpPr>
            <p:spPr bwMode="auto">
              <a:xfrm>
                <a:off x="4197" y="247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1" name="Rectangle 372">
                <a:extLst>
                  <a:ext uri="{FF2B5EF4-FFF2-40B4-BE49-F238E27FC236}">
                    <a16:creationId xmlns:a16="http://schemas.microsoft.com/office/drawing/2014/main" id="{53BD7BF2-0E96-4FDD-9DBB-80C87739B28A}"/>
                  </a:ext>
                </a:extLst>
              </p:cNvPr>
              <p:cNvSpPr>
                <a:spLocks noChangeArrowheads="1"/>
              </p:cNvSpPr>
              <p:nvPr/>
            </p:nvSpPr>
            <p:spPr bwMode="auto">
              <a:xfrm>
                <a:off x="4219" y="2477"/>
                <a:ext cx="60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2" name="Rectangle 373">
                <a:extLst>
                  <a:ext uri="{FF2B5EF4-FFF2-40B4-BE49-F238E27FC236}">
                    <a16:creationId xmlns:a16="http://schemas.microsoft.com/office/drawing/2014/main" id="{65C5037A-3158-4E78-A3E3-54E1D31032C6}"/>
                  </a:ext>
                </a:extLst>
              </p:cNvPr>
              <p:cNvSpPr>
                <a:spLocks noChangeArrowheads="1"/>
              </p:cNvSpPr>
              <p:nvPr/>
            </p:nvSpPr>
            <p:spPr bwMode="auto">
              <a:xfrm>
                <a:off x="4758" y="247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3" name="Rectangle 374">
                <a:extLst>
                  <a:ext uri="{FF2B5EF4-FFF2-40B4-BE49-F238E27FC236}">
                    <a16:creationId xmlns:a16="http://schemas.microsoft.com/office/drawing/2014/main" id="{DD6419A6-2E7E-4D8C-91AB-293BA4D385CF}"/>
                  </a:ext>
                </a:extLst>
              </p:cNvPr>
              <p:cNvSpPr>
                <a:spLocks noChangeArrowheads="1"/>
              </p:cNvSpPr>
              <p:nvPr/>
            </p:nvSpPr>
            <p:spPr bwMode="auto">
              <a:xfrm>
                <a:off x="5017" y="2466"/>
                <a:ext cx="1469"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4" name="Rectangle 375">
                <a:extLst>
                  <a:ext uri="{FF2B5EF4-FFF2-40B4-BE49-F238E27FC236}">
                    <a16:creationId xmlns:a16="http://schemas.microsoft.com/office/drawing/2014/main" id="{484D6784-7940-48E5-A4BA-86015DC419DD}"/>
                  </a:ext>
                </a:extLst>
              </p:cNvPr>
              <p:cNvSpPr>
                <a:spLocks noChangeArrowheads="1"/>
              </p:cNvSpPr>
              <p:nvPr/>
            </p:nvSpPr>
            <p:spPr bwMode="auto">
              <a:xfrm>
                <a:off x="5063" y="2474"/>
                <a:ext cx="1377"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Rectangle 376">
                <a:extLst>
                  <a:ext uri="{FF2B5EF4-FFF2-40B4-BE49-F238E27FC236}">
                    <a16:creationId xmlns:a16="http://schemas.microsoft.com/office/drawing/2014/main" id="{9B3B4A54-A9B1-47D1-86E9-49ABA795CD79}"/>
                  </a:ext>
                </a:extLst>
              </p:cNvPr>
              <p:cNvSpPr>
                <a:spLocks noChangeArrowheads="1"/>
              </p:cNvSpPr>
              <p:nvPr/>
            </p:nvSpPr>
            <p:spPr bwMode="auto">
              <a:xfrm>
                <a:off x="5063" y="2477"/>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6" name="Rectangle 377">
                <a:extLst>
                  <a:ext uri="{FF2B5EF4-FFF2-40B4-BE49-F238E27FC236}">
                    <a16:creationId xmlns:a16="http://schemas.microsoft.com/office/drawing/2014/main" id="{6166A6AC-EA68-4756-976F-45C9EA85552B}"/>
                  </a:ext>
                </a:extLst>
              </p:cNvPr>
              <p:cNvSpPr>
                <a:spLocks noChangeArrowheads="1"/>
              </p:cNvSpPr>
              <p:nvPr/>
            </p:nvSpPr>
            <p:spPr bwMode="auto">
              <a:xfrm>
                <a:off x="5107" y="2477"/>
                <a:ext cx="15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7" name="Rectangle 378">
                <a:extLst>
                  <a:ext uri="{FF2B5EF4-FFF2-40B4-BE49-F238E27FC236}">
                    <a16:creationId xmlns:a16="http://schemas.microsoft.com/office/drawing/2014/main" id="{FBD7BF58-8577-465D-AFDD-3473F746151E}"/>
                  </a:ext>
                </a:extLst>
              </p:cNvPr>
              <p:cNvSpPr>
                <a:spLocks noChangeArrowheads="1"/>
              </p:cNvSpPr>
              <p:nvPr/>
            </p:nvSpPr>
            <p:spPr bwMode="auto">
              <a:xfrm>
                <a:off x="5222" y="247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8" name="Rectangle 379">
                <a:extLst>
                  <a:ext uri="{FF2B5EF4-FFF2-40B4-BE49-F238E27FC236}">
                    <a16:creationId xmlns:a16="http://schemas.microsoft.com/office/drawing/2014/main" id="{483D870B-A8E0-48EB-A6F7-891094B9729A}"/>
                  </a:ext>
                </a:extLst>
              </p:cNvPr>
              <p:cNvSpPr>
                <a:spLocks noChangeArrowheads="1"/>
              </p:cNvSpPr>
              <p:nvPr/>
            </p:nvSpPr>
            <p:spPr bwMode="auto">
              <a:xfrm>
                <a:off x="5243" y="2477"/>
                <a:ext cx="107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coinsurance 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9" name="Rectangle 380">
                <a:extLst>
                  <a:ext uri="{FF2B5EF4-FFF2-40B4-BE49-F238E27FC236}">
                    <a16:creationId xmlns:a16="http://schemas.microsoft.com/office/drawing/2014/main" id="{49CFAC92-F10B-4908-A49B-0547156A905A}"/>
                  </a:ext>
                </a:extLst>
              </p:cNvPr>
              <p:cNvSpPr>
                <a:spLocks noChangeArrowheads="1"/>
              </p:cNvSpPr>
              <p:nvPr/>
            </p:nvSpPr>
            <p:spPr bwMode="auto">
              <a:xfrm>
                <a:off x="6232" y="2477"/>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0" name="Rectangle 381">
                <a:extLst>
                  <a:ext uri="{FF2B5EF4-FFF2-40B4-BE49-F238E27FC236}">
                    <a16:creationId xmlns:a16="http://schemas.microsoft.com/office/drawing/2014/main" id="{C53E33EC-DE0C-4439-B6A8-773860C466F1}"/>
                  </a:ext>
                </a:extLst>
              </p:cNvPr>
              <p:cNvSpPr>
                <a:spLocks noChangeArrowheads="1"/>
              </p:cNvSpPr>
              <p:nvPr/>
            </p:nvSpPr>
            <p:spPr bwMode="auto">
              <a:xfrm>
                <a:off x="6275" y="2477"/>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1" name="Rectangle 382">
                <a:extLst>
                  <a:ext uri="{FF2B5EF4-FFF2-40B4-BE49-F238E27FC236}">
                    <a16:creationId xmlns:a16="http://schemas.microsoft.com/office/drawing/2014/main" id="{DD7ABC96-EF42-4EE2-B728-64F4D7847C8E}"/>
                  </a:ext>
                </a:extLst>
              </p:cNvPr>
              <p:cNvSpPr>
                <a:spLocks noChangeArrowheads="1"/>
              </p:cNvSpPr>
              <p:nvPr/>
            </p:nvSpPr>
            <p:spPr bwMode="auto">
              <a:xfrm>
                <a:off x="2062" y="246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2" name="Rectangle 383">
                <a:extLst>
                  <a:ext uri="{FF2B5EF4-FFF2-40B4-BE49-F238E27FC236}">
                    <a16:creationId xmlns:a16="http://schemas.microsoft.com/office/drawing/2014/main" id="{A89C7B5D-B2A4-445A-B837-4BDB8EB373F5}"/>
                  </a:ext>
                </a:extLst>
              </p:cNvPr>
              <p:cNvSpPr>
                <a:spLocks noChangeArrowheads="1"/>
              </p:cNvSpPr>
              <p:nvPr/>
            </p:nvSpPr>
            <p:spPr bwMode="auto">
              <a:xfrm>
                <a:off x="2066" y="2462"/>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Rectangle 384">
                <a:extLst>
                  <a:ext uri="{FF2B5EF4-FFF2-40B4-BE49-F238E27FC236}">
                    <a16:creationId xmlns:a16="http://schemas.microsoft.com/office/drawing/2014/main" id="{20D9D4EA-D5A4-46A1-9C48-44FC6357F151}"/>
                  </a:ext>
                </a:extLst>
              </p:cNvPr>
              <p:cNvSpPr>
                <a:spLocks noChangeArrowheads="1"/>
              </p:cNvSpPr>
              <p:nvPr/>
            </p:nvSpPr>
            <p:spPr bwMode="auto">
              <a:xfrm>
                <a:off x="3541" y="246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4" name="Rectangle 385">
                <a:extLst>
                  <a:ext uri="{FF2B5EF4-FFF2-40B4-BE49-F238E27FC236}">
                    <a16:creationId xmlns:a16="http://schemas.microsoft.com/office/drawing/2014/main" id="{B66FE060-B2A0-434B-90A0-3EC49F0E454D}"/>
                  </a:ext>
                </a:extLst>
              </p:cNvPr>
              <p:cNvSpPr>
                <a:spLocks noChangeArrowheads="1"/>
              </p:cNvSpPr>
              <p:nvPr/>
            </p:nvSpPr>
            <p:spPr bwMode="auto">
              <a:xfrm>
                <a:off x="3545" y="2462"/>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Rectangle 386">
                <a:extLst>
                  <a:ext uri="{FF2B5EF4-FFF2-40B4-BE49-F238E27FC236}">
                    <a16:creationId xmlns:a16="http://schemas.microsoft.com/office/drawing/2014/main" id="{18F74AF9-F5B4-4F7A-89DE-882FB52E9224}"/>
                  </a:ext>
                </a:extLst>
              </p:cNvPr>
              <p:cNvSpPr>
                <a:spLocks noChangeArrowheads="1"/>
              </p:cNvSpPr>
              <p:nvPr/>
            </p:nvSpPr>
            <p:spPr bwMode="auto">
              <a:xfrm>
                <a:off x="5013" y="246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 name="Rectangle 387">
                <a:extLst>
                  <a:ext uri="{FF2B5EF4-FFF2-40B4-BE49-F238E27FC236}">
                    <a16:creationId xmlns:a16="http://schemas.microsoft.com/office/drawing/2014/main" id="{50239487-0FBA-4CEE-96CA-22B85FB5795A}"/>
                  </a:ext>
                </a:extLst>
              </p:cNvPr>
              <p:cNvSpPr>
                <a:spLocks noChangeArrowheads="1"/>
              </p:cNvSpPr>
              <p:nvPr/>
            </p:nvSpPr>
            <p:spPr bwMode="auto">
              <a:xfrm>
                <a:off x="5017" y="2462"/>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 name="Rectangle 388">
                <a:extLst>
                  <a:ext uri="{FF2B5EF4-FFF2-40B4-BE49-F238E27FC236}">
                    <a16:creationId xmlns:a16="http://schemas.microsoft.com/office/drawing/2014/main" id="{848CA604-2937-4123-8D6D-C5598B1A6058}"/>
                  </a:ext>
                </a:extLst>
              </p:cNvPr>
              <p:cNvSpPr>
                <a:spLocks noChangeArrowheads="1"/>
              </p:cNvSpPr>
              <p:nvPr/>
            </p:nvSpPr>
            <p:spPr bwMode="auto">
              <a:xfrm>
                <a:off x="6486" y="246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 name="Rectangle 389">
                <a:extLst>
                  <a:ext uri="{FF2B5EF4-FFF2-40B4-BE49-F238E27FC236}">
                    <a16:creationId xmlns:a16="http://schemas.microsoft.com/office/drawing/2014/main" id="{F986F0B1-CB74-4285-8F2B-DDF3D674BB0C}"/>
                  </a:ext>
                </a:extLst>
              </p:cNvPr>
              <p:cNvSpPr>
                <a:spLocks noChangeArrowheads="1"/>
              </p:cNvSpPr>
              <p:nvPr/>
            </p:nvSpPr>
            <p:spPr bwMode="auto">
              <a:xfrm>
                <a:off x="2062" y="246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 name="Rectangle 390">
                <a:extLst>
                  <a:ext uri="{FF2B5EF4-FFF2-40B4-BE49-F238E27FC236}">
                    <a16:creationId xmlns:a16="http://schemas.microsoft.com/office/drawing/2014/main" id="{B52435B2-4470-495C-AB69-FDB4DB0368D1}"/>
                  </a:ext>
                </a:extLst>
              </p:cNvPr>
              <p:cNvSpPr>
                <a:spLocks noChangeArrowheads="1"/>
              </p:cNvSpPr>
              <p:nvPr/>
            </p:nvSpPr>
            <p:spPr bwMode="auto">
              <a:xfrm>
                <a:off x="3541" y="246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 name="Rectangle 391">
                <a:extLst>
                  <a:ext uri="{FF2B5EF4-FFF2-40B4-BE49-F238E27FC236}">
                    <a16:creationId xmlns:a16="http://schemas.microsoft.com/office/drawing/2014/main" id="{D0D98064-F853-4BD0-BA6D-D314F78CC370}"/>
                  </a:ext>
                </a:extLst>
              </p:cNvPr>
              <p:cNvSpPr>
                <a:spLocks noChangeArrowheads="1"/>
              </p:cNvSpPr>
              <p:nvPr/>
            </p:nvSpPr>
            <p:spPr bwMode="auto">
              <a:xfrm>
                <a:off x="5013" y="246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 name="Rectangle 392">
                <a:extLst>
                  <a:ext uri="{FF2B5EF4-FFF2-40B4-BE49-F238E27FC236}">
                    <a16:creationId xmlns:a16="http://schemas.microsoft.com/office/drawing/2014/main" id="{0E127E26-FB67-4BEE-AC72-96059AE51308}"/>
                  </a:ext>
                </a:extLst>
              </p:cNvPr>
              <p:cNvSpPr>
                <a:spLocks noChangeArrowheads="1"/>
              </p:cNvSpPr>
              <p:nvPr/>
            </p:nvSpPr>
            <p:spPr bwMode="auto">
              <a:xfrm>
                <a:off x="6486" y="246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 name="Rectangle 393">
                <a:extLst>
                  <a:ext uri="{FF2B5EF4-FFF2-40B4-BE49-F238E27FC236}">
                    <a16:creationId xmlns:a16="http://schemas.microsoft.com/office/drawing/2014/main" id="{AFCD171F-9D92-4B2E-B6DA-0F4ED7C56503}"/>
                  </a:ext>
                </a:extLst>
              </p:cNvPr>
              <p:cNvSpPr>
                <a:spLocks noChangeArrowheads="1"/>
              </p:cNvSpPr>
              <p:nvPr/>
            </p:nvSpPr>
            <p:spPr bwMode="auto">
              <a:xfrm>
                <a:off x="2066" y="2573"/>
                <a:ext cx="1475"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3" name="Rectangle 394">
                <a:extLst>
                  <a:ext uri="{FF2B5EF4-FFF2-40B4-BE49-F238E27FC236}">
                    <a16:creationId xmlns:a16="http://schemas.microsoft.com/office/drawing/2014/main" id="{A470A3C3-2A50-4D50-9716-FC3644C91D1A}"/>
                  </a:ext>
                </a:extLst>
              </p:cNvPr>
              <p:cNvSpPr>
                <a:spLocks noChangeArrowheads="1"/>
              </p:cNvSpPr>
              <p:nvPr/>
            </p:nvSpPr>
            <p:spPr bwMode="auto">
              <a:xfrm>
                <a:off x="2111" y="2581"/>
                <a:ext cx="1384"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4" name="Rectangle 395">
                <a:extLst>
                  <a:ext uri="{FF2B5EF4-FFF2-40B4-BE49-F238E27FC236}">
                    <a16:creationId xmlns:a16="http://schemas.microsoft.com/office/drawing/2014/main" id="{00B56B79-B2F6-4C52-9AEE-A4E388F7F80B}"/>
                  </a:ext>
                </a:extLst>
              </p:cNvPr>
              <p:cNvSpPr>
                <a:spLocks noChangeArrowheads="1"/>
              </p:cNvSpPr>
              <p:nvPr/>
            </p:nvSpPr>
            <p:spPr bwMode="auto">
              <a:xfrm>
                <a:off x="2111" y="2584"/>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5" name="Rectangle 396">
                <a:extLst>
                  <a:ext uri="{FF2B5EF4-FFF2-40B4-BE49-F238E27FC236}">
                    <a16:creationId xmlns:a16="http://schemas.microsoft.com/office/drawing/2014/main" id="{03B5CCEB-5EC2-4A0F-A906-B2DDB627EE29}"/>
                  </a:ext>
                </a:extLst>
              </p:cNvPr>
              <p:cNvSpPr>
                <a:spLocks noChangeArrowheads="1"/>
              </p:cNvSpPr>
              <p:nvPr/>
            </p:nvSpPr>
            <p:spPr bwMode="auto">
              <a:xfrm>
                <a:off x="2147" y="2584"/>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6" name="Rectangle 397">
                <a:extLst>
                  <a:ext uri="{FF2B5EF4-FFF2-40B4-BE49-F238E27FC236}">
                    <a16:creationId xmlns:a16="http://schemas.microsoft.com/office/drawing/2014/main" id="{5FD5B463-E9FA-4BF4-AE8E-727E0CBB6609}"/>
                  </a:ext>
                </a:extLst>
              </p:cNvPr>
              <p:cNvSpPr>
                <a:spLocks noChangeArrowheads="1"/>
              </p:cNvSpPr>
              <p:nvPr/>
            </p:nvSpPr>
            <p:spPr bwMode="auto">
              <a:xfrm>
                <a:off x="2269" y="2584"/>
                <a:ext cx="75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Complex Radiology</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7" name="Rectangle 398">
                <a:extLst>
                  <a:ext uri="{FF2B5EF4-FFF2-40B4-BE49-F238E27FC236}">
                    <a16:creationId xmlns:a16="http://schemas.microsoft.com/office/drawing/2014/main" id="{1FE02D02-A7DC-43ED-AD17-98C97F3BF4B0}"/>
                  </a:ext>
                </a:extLst>
              </p:cNvPr>
              <p:cNvSpPr>
                <a:spLocks noChangeArrowheads="1"/>
              </p:cNvSpPr>
              <p:nvPr/>
            </p:nvSpPr>
            <p:spPr bwMode="auto">
              <a:xfrm>
                <a:off x="2954" y="2584"/>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8" name="Rectangle 399">
                <a:extLst>
                  <a:ext uri="{FF2B5EF4-FFF2-40B4-BE49-F238E27FC236}">
                    <a16:creationId xmlns:a16="http://schemas.microsoft.com/office/drawing/2014/main" id="{8CB537AE-E420-4018-9A40-032C3BA142F3}"/>
                  </a:ext>
                </a:extLst>
              </p:cNvPr>
              <p:cNvSpPr>
                <a:spLocks noChangeArrowheads="1"/>
              </p:cNvSpPr>
              <p:nvPr/>
            </p:nvSpPr>
            <p:spPr bwMode="auto">
              <a:xfrm>
                <a:off x="3545" y="2573"/>
                <a:ext cx="1468"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9" name="Rectangle 400">
                <a:extLst>
                  <a:ext uri="{FF2B5EF4-FFF2-40B4-BE49-F238E27FC236}">
                    <a16:creationId xmlns:a16="http://schemas.microsoft.com/office/drawing/2014/main" id="{9A7CD253-D1F6-4AAF-A243-39AB6494D3C2}"/>
                  </a:ext>
                </a:extLst>
              </p:cNvPr>
              <p:cNvSpPr>
                <a:spLocks noChangeArrowheads="1"/>
              </p:cNvSpPr>
              <p:nvPr/>
            </p:nvSpPr>
            <p:spPr bwMode="auto">
              <a:xfrm>
                <a:off x="3590" y="2581"/>
                <a:ext cx="1378"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0" name="Rectangle 401">
                <a:extLst>
                  <a:ext uri="{FF2B5EF4-FFF2-40B4-BE49-F238E27FC236}">
                    <a16:creationId xmlns:a16="http://schemas.microsoft.com/office/drawing/2014/main" id="{21F4E04F-84C3-453F-9C0E-9EB4498FC1C9}"/>
                  </a:ext>
                </a:extLst>
              </p:cNvPr>
              <p:cNvSpPr>
                <a:spLocks noChangeArrowheads="1"/>
              </p:cNvSpPr>
              <p:nvPr/>
            </p:nvSpPr>
            <p:spPr bwMode="auto">
              <a:xfrm>
                <a:off x="3590" y="2584"/>
                <a:ext cx="126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10% coinsurance 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1" name="Rectangle 402">
                <a:extLst>
                  <a:ext uri="{FF2B5EF4-FFF2-40B4-BE49-F238E27FC236}">
                    <a16:creationId xmlns:a16="http://schemas.microsoft.com/office/drawing/2014/main" id="{DC87C9B8-EBF8-4863-A8B6-A5CCB5ADBE53}"/>
                  </a:ext>
                </a:extLst>
              </p:cNvPr>
              <p:cNvSpPr>
                <a:spLocks noChangeArrowheads="1"/>
              </p:cNvSpPr>
              <p:nvPr/>
            </p:nvSpPr>
            <p:spPr bwMode="auto">
              <a:xfrm>
                <a:off x="4759" y="2584"/>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2" name="Rectangle 403">
                <a:extLst>
                  <a:ext uri="{FF2B5EF4-FFF2-40B4-BE49-F238E27FC236}">
                    <a16:creationId xmlns:a16="http://schemas.microsoft.com/office/drawing/2014/main" id="{05DC7CBB-2D84-4788-8B02-12A84F599DB1}"/>
                  </a:ext>
                </a:extLst>
              </p:cNvPr>
              <p:cNvSpPr>
                <a:spLocks noChangeArrowheads="1"/>
              </p:cNvSpPr>
              <p:nvPr/>
            </p:nvSpPr>
            <p:spPr bwMode="auto">
              <a:xfrm>
                <a:off x="4780" y="2584"/>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3" name="Rectangle 404">
                <a:extLst>
                  <a:ext uri="{FF2B5EF4-FFF2-40B4-BE49-F238E27FC236}">
                    <a16:creationId xmlns:a16="http://schemas.microsoft.com/office/drawing/2014/main" id="{68A9B62C-BBD7-42B8-9BAF-258CAE5AE11C}"/>
                  </a:ext>
                </a:extLst>
              </p:cNvPr>
              <p:cNvSpPr>
                <a:spLocks noChangeArrowheads="1"/>
              </p:cNvSpPr>
              <p:nvPr/>
            </p:nvSpPr>
            <p:spPr bwMode="auto">
              <a:xfrm>
                <a:off x="5017" y="2573"/>
                <a:ext cx="1469"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4" name="Rectangle 405">
                <a:extLst>
                  <a:ext uri="{FF2B5EF4-FFF2-40B4-BE49-F238E27FC236}">
                    <a16:creationId xmlns:a16="http://schemas.microsoft.com/office/drawing/2014/main" id="{2CBF7E21-DD91-441A-8429-BFF73F8333D9}"/>
                  </a:ext>
                </a:extLst>
              </p:cNvPr>
              <p:cNvSpPr>
                <a:spLocks noChangeArrowheads="1"/>
              </p:cNvSpPr>
              <p:nvPr/>
            </p:nvSpPr>
            <p:spPr bwMode="auto">
              <a:xfrm>
                <a:off x="5063" y="2581"/>
                <a:ext cx="1377"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 name="Group 607">
              <a:extLst>
                <a:ext uri="{FF2B5EF4-FFF2-40B4-BE49-F238E27FC236}">
                  <a16:creationId xmlns:a16="http://schemas.microsoft.com/office/drawing/2014/main" id="{481D5C90-F9EF-4224-B9D7-AA0B1E5103A8}"/>
                </a:ext>
              </a:extLst>
            </p:cNvPr>
            <p:cNvGrpSpPr>
              <a:grpSpLocks/>
            </p:cNvGrpSpPr>
            <p:nvPr/>
          </p:nvGrpSpPr>
          <p:grpSpPr bwMode="auto">
            <a:xfrm>
              <a:off x="2062" y="2569"/>
              <a:ext cx="4428" cy="1149"/>
              <a:chOff x="2062" y="2569"/>
              <a:chExt cx="4428" cy="1149"/>
            </a:xfrm>
          </p:grpSpPr>
          <p:sp>
            <p:nvSpPr>
              <p:cNvPr id="35" name="Rectangle 407">
                <a:extLst>
                  <a:ext uri="{FF2B5EF4-FFF2-40B4-BE49-F238E27FC236}">
                    <a16:creationId xmlns:a16="http://schemas.microsoft.com/office/drawing/2014/main" id="{BC182B56-9EAA-45CA-9C5F-3564AB688BC1}"/>
                  </a:ext>
                </a:extLst>
              </p:cNvPr>
              <p:cNvSpPr>
                <a:spLocks noChangeArrowheads="1"/>
              </p:cNvSpPr>
              <p:nvPr/>
            </p:nvSpPr>
            <p:spPr bwMode="auto">
              <a:xfrm>
                <a:off x="5063" y="2584"/>
                <a:ext cx="126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40% coinsurance 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 name="Rectangle 408">
                <a:extLst>
                  <a:ext uri="{FF2B5EF4-FFF2-40B4-BE49-F238E27FC236}">
                    <a16:creationId xmlns:a16="http://schemas.microsoft.com/office/drawing/2014/main" id="{6F15909D-8997-48D9-BC06-EE2E0BC11592}"/>
                  </a:ext>
                </a:extLst>
              </p:cNvPr>
              <p:cNvSpPr>
                <a:spLocks noChangeArrowheads="1"/>
              </p:cNvSpPr>
              <p:nvPr/>
            </p:nvSpPr>
            <p:spPr bwMode="auto">
              <a:xfrm>
                <a:off x="6231" y="2584"/>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 name="Rectangle 409">
                <a:extLst>
                  <a:ext uri="{FF2B5EF4-FFF2-40B4-BE49-F238E27FC236}">
                    <a16:creationId xmlns:a16="http://schemas.microsoft.com/office/drawing/2014/main" id="{D899B3EB-0F4C-4CBD-B768-30A4DF19A3CE}"/>
                  </a:ext>
                </a:extLst>
              </p:cNvPr>
              <p:cNvSpPr>
                <a:spLocks noChangeArrowheads="1"/>
              </p:cNvSpPr>
              <p:nvPr/>
            </p:nvSpPr>
            <p:spPr bwMode="auto">
              <a:xfrm>
                <a:off x="2062" y="256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410">
                <a:extLst>
                  <a:ext uri="{FF2B5EF4-FFF2-40B4-BE49-F238E27FC236}">
                    <a16:creationId xmlns:a16="http://schemas.microsoft.com/office/drawing/2014/main" id="{0B06D30F-E2EE-4E43-A5B7-5C1D91430633}"/>
                  </a:ext>
                </a:extLst>
              </p:cNvPr>
              <p:cNvSpPr>
                <a:spLocks noChangeArrowheads="1"/>
              </p:cNvSpPr>
              <p:nvPr/>
            </p:nvSpPr>
            <p:spPr bwMode="auto">
              <a:xfrm>
                <a:off x="2066" y="2569"/>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411">
                <a:extLst>
                  <a:ext uri="{FF2B5EF4-FFF2-40B4-BE49-F238E27FC236}">
                    <a16:creationId xmlns:a16="http://schemas.microsoft.com/office/drawing/2014/main" id="{949AB4F6-1BAC-4531-ACE6-7EFC0DE9DF51}"/>
                  </a:ext>
                </a:extLst>
              </p:cNvPr>
              <p:cNvSpPr>
                <a:spLocks noChangeArrowheads="1"/>
              </p:cNvSpPr>
              <p:nvPr/>
            </p:nvSpPr>
            <p:spPr bwMode="auto">
              <a:xfrm>
                <a:off x="3541" y="256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412">
                <a:extLst>
                  <a:ext uri="{FF2B5EF4-FFF2-40B4-BE49-F238E27FC236}">
                    <a16:creationId xmlns:a16="http://schemas.microsoft.com/office/drawing/2014/main" id="{7769CB90-3F4E-4943-A413-DC0A56B87E43}"/>
                  </a:ext>
                </a:extLst>
              </p:cNvPr>
              <p:cNvSpPr>
                <a:spLocks noChangeArrowheads="1"/>
              </p:cNvSpPr>
              <p:nvPr/>
            </p:nvSpPr>
            <p:spPr bwMode="auto">
              <a:xfrm>
                <a:off x="3545" y="2569"/>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413">
                <a:extLst>
                  <a:ext uri="{FF2B5EF4-FFF2-40B4-BE49-F238E27FC236}">
                    <a16:creationId xmlns:a16="http://schemas.microsoft.com/office/drawing/2014/main" id="{0A7A64B6-F6DD-4451-BA5F-9642F6554B6F}"/>
                  </a:ext>
                </a:extLst>
              </p:cNvPr>
              <p:cNvSpPr>
                <a:spLocks noChangeArrowheads="1"/>
              </p:cNvSpPr>
              <p:nvPr/>
            </p:nvSpPr>
            <p:spPr bwMode="auto">
              <a:xfrm>
                <a:off x="5013" y="256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414">
                <a:extLst>
                  <a:ext uri="{FF2B5EF4-FFF2-40B4-BE49-F238E27FC236}">
                    <a16:creationId xmlns:a16="http://schemas.microsoft.com/office/drawing/2014/main" id="{5D75975E-0B4E-4FD5-934C-8937EB4FBC3B}"/>
                  </a:ext>
                </a:extLst>
              </p:cNvPr>
              <p:cNvSpPr>
                <a:spLocks noChangeArrowheads="1"/>
              </p:cNvSpPr>
              <p:nvPr/>
            </p:nvSpPr>
            <p:spPr bwMode="auto">
              <a:xfrm>
                <a:off x="5017" y="2569"/>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15">
                <a:extLst>
                  <a:ext uri="{FF2B5EF4-FFF2-40B4-BE49-F238E27FC236}">
                    <a16:creationId xmlns:a16="http://schemas.microsoft.com/office/drawing/2014/main" id="{3F568690-16C9-4CFB-A5C5-B8B7545865A3}"/>
                  </a:ext>
                </a:extLst>
              </p:cNvPr>
              <p:cNvSpPr>
                <a:spLocks noChangeArrowheads="1"/>
              </p:cNvSpPr>
              <p:nvPr/>
            </p:nvSpPr>
            <p:spPr bwMode="auto">
              <a:xfrm>
                <a:off x="6486" y="256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416">
                <a:extLst>
                  <a:ext uri="{FF2B5EF4-FFF2-40B4-BE49-F238E27FC236}">
                    <a16:creationId xmlns:a16="http://schemas.microsoft.com/office/drawing/2014/main" id="{4E6A34B4-44B9-49E4-97A3-4A514007CC0C}"/>
                  </a:ext>
                </a:extLst>
              </p:cNvPr>
              <p:cNvSpPr>
                <a:spLocks noChangeArrowheads="1"/>
              </p:cNvSpPr>
              <p:nvPr/>
            </p:nvSpPr>
            <p:spPr bwMode="auto">
              <a:xfrm>
                <a:off x="2062" y="2573"/>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417">
                <a:extLst>
                  <a:ext uri="{FF2B5EF4-FFF2-40B4-BE49-F238E27FC236}">
                    <a16:creationId xmlns:a16="http://schemas.microsoft.com/office/drawing/2014/main" id="{4EB29642-A75C-4AEB-9657-D4F1099C0320}"/>
                  </a:ext>
                </a:extLst>
              </p:cNvPr>
              <p:cNvSpPr>
                <a:spLocks noChangeArrowheads="1"/>
              </p:cNvSpPr>
              <p:nvPr/>
            </p:nvSpPr>
            <p:spPr bwMode="auto">
              <a:xfrm>
                <a:off x="3541" y="2573"/>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418">
                <a:extLst>
                  <a:ext uri="{FF2B5EF4-FFF2-40B4-BE49-F238E27FC236}">
                    <a16:creationId xmlns:a16="http://schemas.microsoft.com/office/drawing/2014/main" id="{60531EFB-A844-439D-A3AE-7A1ABA1BC1E0}"/>
                  </a:ext>
                </a:extLst>
              </p:cNvPr>
              <p:cNvSpPr>
                <a:spLocks noChangeArrowheads="1"/>
              </p:cNvSpPr>
              <p:nvPr/>
            </p:nvSpPr>
            <p:spPr bwMode="auto">
              <a:xfrm>
                <a:off x="5013" y="2573"/>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419">
                <a:extLst>
                  <a:ext uri="{FF2B5EF4-FFF2-40B4-BE49-F238E27FC236}">
                    <a16:creationId xmlns:a16="http://schemas.microsoft.com/office/drawing/2014/main" id="{F3FA0BA4-AEA8-4743-8754-196C73C56406}"/>
                  </a:ext>
                </a:extLst>
              </p:cNvPr>
              <p:cNvSpPr>
                <a:spLocks noChangeArrowheads="1"/>
              </p:cNvSpPr>
              <p:nvPr/>
            </p:nvSpPr>
            <p:spPr bwMode="auto">
              <a:xfrm>
                <a:off x="6486" y="2573"/>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420">
                <a:extLst>
                  <a:ext uri="{FF2B5EF4-FFF2-40B4-BE49-F238E27FC236}">
                    <a16:creationId xmlns:a16="http://schemas.microsoft.com/office/drawing/2014/main" id="{D7D6D708-FA7E-47F5-A515-961154C5CA9B}"/>
                  </a:ext>
                </a:extLst>
              </p:cNvPr>
              <p:cNvSpPr>
                <a:spLocks noChangeArrowheads="1"/>
              </p:cNvSpPr>
              <p:nvPr/>
            </p:nvSpPr>
            <p:spPr bwMode="auto">
              <a:xfrm>
                <a:off x="2066" y="2680"/>
                <a:ext cx="1475"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421">
                <a:extLst>
                  <a:ext uri="{FF2B5EF4-FFF2-40B4-BE49-F238E27FC236}">
                    <a16:creationId xmlns:a16="http://schemas.microsoft.com/office/drawing/2014/main" id="{21AA38E8-2161-49D5-9237-968FA7846D56}"/>
                  </a:ext>
                </a:extLst>
              </p:cNvPr>
              <p:cNvSpPr>
                <a:spLocks noChangeArrowheads="1"/>
              </p:cNvSpPr>
              <p:nvPr/>
            </p:nvSpPr>
            <p:spPr bwMode="auto">
              <a:xfrm>
                <a:off x="2111" y="2688"/>
                <a:ext cx="1384"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422">
                <a:extLst>
                  <a:ext uri="{FF2B5EF4-FFF2-40B4-BE49-F238E27FC236}">
                    <a16:creationId xmlns:a16="http://schemas.microsoft.com/office/drawing/2014/main" id="{805854D8-ABDB-4D8D-A2E2-32878D88F4DB}"/>
                  </a:ext>
                </a:extLst>
              </p:cNvPr>
              <p:cNvSpPr>
                <a:spLocks noChangeArrowheads="1"/>
              </p:cNvSpPr>
              <p:nvPr/>
            </p:nvSpPr>
            <p:spPr bwMode="auto">
              <a:xfrm>
                <a:off x="2114" y="2689"/>
                <a:ext cx="73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Hospital Services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 name="Rectangle 423">
                <a:extLst>
                  <a:ext uri="{FF2B5EF4-FFF2-40B4-BE49-F238E27FC236}">
                    <a16:creationId xmlns:a16="http://schemas.microsoft.com/office/drawing/2014/main" id="{0707CD45-55EF-49FA-AD40-8D1639B465E6}"/>
                  </a:ext>
                </a:extLst>
              </p:cNvPr>
              <p:cNvSpPr>
                <a:spLocks noChangeArrowheads="1"/>
              </p:cNvSpPr>
              <p:nvPr/>
            </p:nvSpPr>
            <p:spPr bwMode="auto">
              <a:xfrm>
                <a:off x="2772" y="2689"/>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 name="Rectangle 424">
                <a:extLst>
                  <a:ext uri="{FF2B5EF4-FFF2-40B4-BE49-F238E27FC236}">
                    <a16:creationId xmlns:a16="http://schemas.microsoft.com/office/drawing/2014/main" id="{A5F725AE-DF93-4E96-84CB-C640653F01B2}"/>
                  </a:ext>
                </a:extLst>
              </p:cNvPr>
              <p:cNvSpPr>
                <a:spLocks noChangeArrowheads="1"/>
              </p:cNvSpPr>
              <p:nvPr/>
            </p:nvSpPr>
            <p:spPr bwMode="auto">
              <a:xfrm>
                <a:off x="3545" y="2680"/>
                <a:ext cx="1468"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425">
                <a:extLst>
                  <a:ext uri="{FF2B5EF4-FFF2-40B4-BE49-F238E27FC236}">
                    <a16:creationId xmlns:a16="http://schemas.microsoft.com/office/drawing/2014/main" id="{CBD1D05B-FE08-47B5-B10D-A32B2B30BE46}"/>
                  </a:ext>
                </a:extLst>
              </p:cNvPr>
              <p:cNvSpPr>
                <a:spLocks noChangeArrowheads="1"/>
              </p:cNvSpPr>
              <p:nvPr/>
            </p:nvSpPr>
            <p:spPr bwMode="auto">
              <a:xfrm>
                <a:off x="3590" y="2688"/>
                <a:ext cx="1378"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426">
                <a:extLst>
                  <a:ext uri="{FF2B5EF4-FFF2-40B4-BE49-F238E27FC236}">
                    <a16:creationId xmlns:a16="http://schemas.microsoft.com/office/drawing/2014/main" id="{6973F321-7680-40D0-9791-FA6EFB204DFE}"/>
                  </a:ext>
                </a:extLst>
              </p:cNvPr>
              <p:cNvSpPr>
                <a:spLocks noChangeArrowheads="1"/>
              </p:cNvSpPr>
              <p:nvPr/>
            </p:nvSpPr>
            <p:spPr bwMode="auto">
              <a:xfrm>
                <a:off x="3592" y="2689"/>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Rectangle 427">
                <a:extLst>
                  <a:ext uri="{FF2B5EF4-FFF2-40B4-BE49-F238E27FC236}">
                    <a16:creationId xmlns:a16="http://schemas.microsoft.com/office/drawing/2014/main" id="{9F25AD85-21D9-4378-9BE1-DE7F191D4217}"/>
                  </a:ext>
                </a:extLst>
              </p:cNvPr>
              <p:cNvSpPr>
                <a:spLocks noChangeArrowheads="1"/>
              </p:cNvSpPr>
              <p:nvPr/>
            </p:nvSpPr>
            <p:spPr bwMode="auto">
              <a:xfrm>
                <a:off x="5017" y="2680"/>
                <a:ext cx="1469"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428">
                <a:extLst>
                  <a:ext uri="{FF2B5EF4-FFF2-40B4-BE49-F238E27FC236}">
                    <a16:creationId xmlns:a16="http://schemas.microsoft.com/office/drawing/2014/main" id="{FA21DB68-D410-4290-93E3-1A7E1B6145EF}"/>
                  </a:ext>
                </a:extLst>
              </p:cNvPr>
              <p:cNvSpPr>
                <a:spLocks noChangeArrowheads="1"/>
              </p:cNvSpPr>
              <p:nvPr/>
            </p:nvSpPr>
            <p:spPr bwMode="auto">
              <a:xfrm>
                <a:off x="5063" y="2688"/>
                <a:ext cx="1377"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429">
                <a:extLst>
                  <a:ext uri="{FF2B5EF4-FFF2-40B4-BE49-F238E27FC236}">
                    <a16:creationId xmlns:a16="http://schemas.microsoft.com/office/drawing/2014/main" id="{D17C953B-27CD-4C13-A06B-C2E23194D184}"/>
                  </a:ext>
                </a:extLst>
              </p:cNvPr>
              <p:cNvSpPr>
                <a:spLocks noChangeArrowheads="1"/>
              </p:cNvSpPr>
              <p:nvPr/>
            </p:nvSpPr>
            <p:spPr bwMode="auto">
              <a:xfrm>
                <a:off x="5065" y="2689"/>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 name="Rectangle 430">
                <a:extLst>
                  <a:ext uri="{FF2B5EF4-FFF2-40B4-BE49-F238E27FC236}">
                    <a16:creationId xmlns:a16="http://schemas.microsoft.com/office/drawing/2014/main" id="{C01F1348-2B20-4B40-B67A-DF11CCAB61A6}"/>
                  </a:ext>
                </a:extLst>
              </p:cNvPr>
              <p:cNvSpPr>
                <a:spLocks noChangeArrowheads="1"/>
              </p:cNvSpPr>
              <p:nvPr/>
            </p:nvSpPr>
            <p:spPr bwMode="auto">
              <a:xfrm>
                <a:off x="2062" y="267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431">
                <a:extLst>
                  <a:ext uri="{FF2B5EF4-FFF2-40B4-BE49-F238E27FC236}">
                    <a16:creationId xmlns:a16="http://schemas.microsoft.com/office/drawing/2014/main" id="{9F34A861-C040-451F-B790-985FA0D69D45}"/>
                  </a:ext>
                </a:extLst>
              </p:cNvPr>
              <p:cNvSpPr>
                <a:spLocks noChangeArrowheads="1"/>
              </p:cNvSpPr>
              <p:nvPr/>
            </p:nvSpPr>
            <p:spPr bwMode="auto">
              <a:xfrm>
                <a:off x="2066" y="2676"/>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432">
                <a:extLst>
                  <a:ext uri="{FF2B5EF4-FFF2-40B4-BE49-F238E27FC236}">
                    <a16:creationId xmlns:a16="http://schemas.microsoft.com/office/drawing/2014/main" id="{DE65039D-B184-457F-8692-D3E364A843E9}"/>
                  </a:ext>
                </a:extLst>
              </p:cNvPr>
              <p:cNvSpPr>
                <a:spLocks noChangeArrowheads="1"/>
              </p:cNvSpPr>
              <p:nvPr/>
            </p:nvSpPr>
            <p:spPr bwMode="auto">
              <a:xfrm>
                <a:off x="3541" y="267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433">
                <a:extLst>
                  <a:ext uri="{FF2B5EF4-FFF2-40B4-BE49-F238E27FC236}">
                    <a16:creationId xmlns:a16="http://schemas.microsoft.com/office/drawing/2014/main" id="{D4819BB8-6ED5-4934-A206-A7C9FC022AF1}"/>
                  </a:ext>
                </a:extLst>
              </p:cNvPr>
              <p:cNvSpPr>
                <a:spLocks noChangeArrowheads="1"/>
              </p:cNvSpPr>
              <p:nvPr/>
            </p:nvSpPr>
            <p:spPr bwMode="auto">
              <a:xfrm>
                <a:off x="3545" y="2676"/>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434">
                <a:extLst>
                  <a:ext uri="{FF2B5EF4-FFF2-40B4-BE49-F238E27FC236}">
                    <a16:creationId xmlns:a16="http://schemas.microsoft.com/office/drawing/2014/main" id="{F99C9366-8E1D-4D2F-B60A-A430F9782C1D}"/>
                  </a:ext>
                </a:extLst>
              </p:cNvPr>
              <p:cNvSpPr>
                <a:spLocks noChangeArrowheads="1"/>
              </p:cNvSpPr>
              <p:nvPr/>
            </p:nvSpPr>
            <p:spPr bwMode="auto">
              <a:xfrm>
                <a:off x="5013" y="267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435">
                <a:extLst>
                  <a:ext uri="{FF2B5EF4-FFF2-40B4-BE49-F238E27FC236}">
                    <a16:creationId xmlns:a16="http://schemas.microsoft.com/office/drawing/2014/main" id="{4A176CC5-0460-42E6-9475-28B8E9CBFB04}"/>
                  </a:ext>
                </a:extLst>
              </p:cNvPr>
              <p:cNvSpPr>
                <a:spLocks noChangeArrowheads="1"/>
              </p:cNvSpPr>
              <p:nvPr/>
            </p:nvSpPr>
            <p:spPr bwMode="auto">
              <a:xfrm>
                <a:off x="5017" y="2676"/>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Rectangle 436">
                <a:extLst>
                  <a:ext uri="{FF2B5EF4-FFF2-40B4-BE49-F238E27FC236}">
                    <a16:creationId xmlns:a16="http://schemas.microsoft.com/office/drawing/2014/main" id="{375EE772-1464-458C-B7DE-8EF7D8425DD3}"/>
                  </a:ext>
                </a:extLst>
              </p:cNvPr>
              <p:cNvSpPr>
                <a:spLocks noChangeArrowheads="1"/>
              </p:cNvSpPr>
              <p:nvPr/>
            </p:nvSpPr>
            <p:spPr bwMode="auto">
              <a:xfrm>
                <a:off x="6486" y="2676"/>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437">
                <a:extLst>
                  <a:ext uri="{FF2B5EF4-FFF2-40B4-BE49-F238E27FC236}">
                    <a16:creationId xmlns:a16="http://schemas.microsoft.com/office/drawing/2014/main" id="{8CCC6DCB-8736-4BFF-985A-7D05EEBC7E0C}"/>
                  </a:ext>
                </a:extLst>
              </p:cNvPr>
              <p:cNvSpPr>
                <a:spLocks noChangeArrowheads="1"/>
              </p:cNvSpPr>
              <p:nvPr/>
            </p:nvSpPr>
            <p:spPr bwMode="auto">
              <a:xfrm>
                <a:off x="2062" y="2680"/>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438">
                <a:extLst>
                  <a:ext uri="{FF2B5EF4-FFF2-40B4-BE49-F238E27FC236}">
                    <a16:creationId xmlns:a16="http://schemas.microsoft.com/office/drawing/2014/main" id="{DE9B30F8-FFD7-4D06-BE52-7391990E735A}"/>
                  </a:ext>
                </a:extLst>
              </p:cNvPr>
              <p:cNvSpPr>
                <a:spLocks noChangeArrowheads="1"/>
              </p:cNvSpPr>
              <p:nvPr/>
            </p:nvSpPr>
            <p:spPr bwMode="auto">
              <a:xfrm>
                <a:off x="3541" y="2680"/>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439">
                <a:extLst>
                  <a:ext uri="{FF2B5EF4-FFF2-40B4-BE49-F238E27FC236}">
                    <a16:creationId xmlns:a16="http://schemas.microsoft.com/office/drawing/2014/main" id="{B4BC8086-7865-4DB4-87D9-4D9A0AC7452C}"/>
                  </a:ext>
                </a:extLst>
              </p:cNvPr>
              <p:cNvSpPr>
                <a:spLocks noChangeArrowheads="1"/>
              </p:cNvSpPr>
              <p:nvPr/>
            </p:nvSpPr>
            <p:spPr bwMode="auto">
              <a:xfrm>
                <a:off x="5013" y="2680"/>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440">
                <a:extLst>
                  <a:ext uri="{FF2B5EF4-FFF2-40B4-BE49-F238E27FC236}">
                    <a16:creationId xmlns:a16="http://schemas.microsoft.com/office/drawing/2014/main" id="{59E074F2-4FD0-4FD9-B518-B37179D90147}"/>
                  </a:ext>
                </a:extLst>
              </p:cNvPr>
              <p:cNvSpPr>
                <a:spLocks noChangeArrowheads="1"/>
              </p:cNvSpPr>
              <p:nvPr/>
            </p:nvSpPr>
            <p:spPr bwMode="auto">
              <a:xfrm>
                <a:off x="6486" y="2680"/>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441">
                <a:extLst>
                  <a:ext uri="{FF2B5EF4-FFF2-40B4-BE49-F238E27FC236}">
                    <a16:creationId xmlns:a16="http://schemas.microsoft.com/office/drawing/2014/main" id="{622453FA-D36D-495A-BAF6-79FA8B8BF7B5}"/>
                  </a:ext>
                </a:extLst>
              </p:cNvPr>
              <p:cNvSpPr>
                <a:spLocks noChangeArrowheads="1"/>
              </p:cNvSpPr>
              <p:nvPr/>
            </p:nvSpPr>
            <p:spPr bwMode="auto">
              <a:xfrm>
                <a:off x="2066" y="2788"/>
                <a:ext cx="1475" cy="10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Rectangle 442">
                <a:extLst>
                  <a:ext uri="{FF2B5EF4-FFF2-40B4-BE49-F238E27FC236}">
                    <a16:creationId xmlns:a16="http://schemas.microsoft.com/office/drawing/2014/main" id="{33591D9B-F663-4988-BBB4-A11C4643CBE4}"/>
                  </a:ext>
                </a:extLst>
              </p:cNvPr>
              <p:cNvSpPr>
                <a:spLocks noChangeArrowheads="1"/>
              </p:cNvSpPr>
              <p:nvPr/>
            </p:nvSpPr>
            <p:spPr bwMode="auto">
              <a:xfrm>
                <a:off x="2111" y="2799"/>
                <a:ext cx="1384"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443">
                <a:extLst>
                  <a:ext uri="{FF2B5EF4-FFF2-40B4-BE49-F238E27FC236}">
                    <a16:creationId xmlns:a16="http://schemas.microsoft.com/office/drawing/2014/main" id="{BCB1EA99-7497-4C80-B0AE-1E0FD185E043}"/>
                  </a:ext>
                </a:extLst>
              </p:cNvPr>
              <p:cNvSpPr>
                <a:spLocks noChangeArrowheads="1"/>
              </p:cNvSpPr>
              <p:nvPr/>
            </p:nvSpPr>
            <p:spPr bwMode="auto">
              <a:xfrm>
                <a:off x="2111" y="2801"/>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 name="Rectangle 444">
                <a:extLst>
                  <a:ext uri="{FF2B5EF4-FFF2-40B4-BE49-F238E27FC236}">
                    <a16:creationId xmlns:a16="http://schemas.microsoft.com/office/drawing/2014/main" id="{54541EC6-0182-4BA0-8F84-982725B8A749}"/>
                  </a:ext>
                </a:extLst>
              </p:cNvPr>
              <p:cNvSpPr>
                <a:spLocks noChangeArrowheads="1"/>
              </p:cNvSpPr>
              <p:nvPr/>
            </p:nvSpPr>
            <p:spPr bwMode="auto">
              <a:xfrm>
                <a:off x="2147" y="280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3" name="Rectangle 445">
                <a:extLst>
                  <a:ext uri="{FF2B5EF4-FFF2-40B4-BE49-F238E27FC236}">
                    <a16:creationId xmlns:a16="http://schemas.microsoft.com/office/drawing/2014/main" id="{2F4B64AF-FDD9-488C-9B4E-09A8D2B2361B}"/>
                  </a:ext>
                </a:extLst>
              </p:cNvPr>
              <p:cNvSpPr>
                <a:spLocks noChangeArrowheads="1"/>
              </p:cNvSpPr>
              <p:nvPr/>
            </p:nvSpPr>
            <p:spPr bwMode="auto">
              <a:xfrm>
                <a:off x="2269" y="2801"/>
                <a:ext cx="35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Inpatient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4" name="Rectangle 446">
                <a:extLst>
                  <a:ext uri="{FF2B5EF4-FFF2-40B4-BE49-F238E27FC236}">
                    <a16:creationId xmlns:a16="http://schemas.microsoft.com/office/drawing/2014/main" id="{C80FBBDC-C4E2-4AB9-91B6-3F7B5355D842}"/>
                  </a:ext>
                </a:extLst>
              </p:cNvPr>
              <p:cNvSpPr>
                <a:spLocks noChangeArrowheads="1"/>
              </p:cNvSpPr>
              <p:nvPr/>
            </p:nvSpPr>
            <p:spPr bwMode="auto">
              <a:xfrm>
                <a:off x="2573" y="280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5" name="Rectangle 447">
                <a:extLst>
                  <a:ext uri="{FF2B5EF4-FFF2-40B4-BE49-F238E27FC236}">
                    <a16:creationId xmlns:a16="http://schemas.microsoft.com/office/drawing/2014/main" id="{2AFF315E-C6DE-44D6-ACF2-2E32C0B2E509}"/>
                  </a:ext>
                </a:extLst>
              </p:cNvPr>
              <p:cNvSpPr>
                <a:spLocks noChangeArrowheads="1"/>
              </p:cNvSpPr>
              <p:nvPr/>
            </p:nvSpPr>
            <p:spPr bwMode="auto">
              <a:xfrm>
                <a:off x="3545" y="2788"/>
                <a:ext cx="1468" cy="10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448">
                <a:extLst>
                  <a:ext uri="{FF2B5EF4-FFF2-40B4-BE49-F238E27FC236}">
                    <a16:creationId xmlns:a16="http://schemas.microsoft.com/office/drawing/2014/main" id="{19558CDB-2735-4A77-96DE-51744149484E}"/>
                  </a:ext>
                </a:extLst>
              </p:cNvPr>
              <p:cNvSpPr>
                <a:spLocks noChangeArrowheads="1"/>
              </p:cNvSpPr>
              <p:nvPr/>
            </p:nvSpPr>
            <p:spPr bwMode="auto">
              <a:xfrm>
                <a:off x="3590" y="2799"/>
                <a:ext cx="1378"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449">
                <a:extLst>
                  <a:ext uri="{FF2B5EF4-FFF2-40B4-BE49-F238E27FC236}">
                    <a16:creationId xmlns:a16="http://schemas.microsoft.com/office/drawing/2014/main" id="{54A5897A-366F-4358-9269-AC9EF96DF58C}"/>
                  </a:ext>
                </a:extLst>
              </p:cNvPr>
              <p:cNvSpPr>
                <a:spLocks noChangeArrowheads="1"/>
              </p:cNvSpPr>
              <p:nvPr/>
            </p:nvSpPr>
            <p:spPr bwMode="auto">
              <a:xfrm>
                <a:off x="3590" y="2801"/>
                <a:ext cx="69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10% coinsurance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8" name="Rectangle 450">
                <a:extLst>
                  <a:ext uri="{FF2B5EF4-FFF2-40B4-BE49-F238E27FC236}">
                    <a16:creationId xmlns:a16="http://schemas.microsoft.com/office/drawing/2014/main" id="{E688E1D9-C76E-400D-A3FC-1632AF0CB756}"/>
                  </a:ext>
                </a:extLst>
              </p:cNvPr>
              <p:cNvSpPr>
                <a:spLocks noChangeArrowheads="1"/>
              </p:cNvSpPr>
              <p:nvPr/>
            </p:nvSpPr>
            <p:spPr bwMode="auto">
              <a:xfrm>
                <a:off x="4219" y="2801"/>
                <a:ext cx="60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9" name="Rectangle 451">
                <a:extLst>
                  <a:ext uri="{FF2B5EF4-FFF2-40B4-BE49-F238E27FC236}">
                    <a16:creationId xmlns:a16="http://schemas.microsoft.com/office/drawing/2014/main" id="{27B92FDF-F59D-4615-ABC3-40C2A4B51C87}"/>
                  </a:ext>
                </a:extLst>
              </p:cNvPr>
              <p:cNvSpPr>
                <a:spLocks noChangeArrowheads="1"/>
              </p:cNvSpPr>
              <p:nvPr/>
            </p:nvSpPr>
            <p:spPr bwMode="auto">
              <a:xfrm>
                <a:off x="4758" y="280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0" name="Rectangle 452">
                <a:extLst>
                  <a:ext uri="{FF2B5EF4-FFF2-40B4-BE49-F238E27FC236}">
                    <a16:creationId xmlns:a16="http://schemas.microsoft.com/office/drawing/2014/main" id="{A2D37CD1-470D-4ED7-A770-5231252901E6}"/>
                  </a:ext>
                </a:extLst>
              </p:cNvPr>
              <p:cNvSpPr>
                <a:spLocks noChangeArrowheads="1"/>
              </p:cNvSpPr>
              <p:nvPr/>
            </p:nvSpPr>
            <p:spPr bwMode="auto">
              <a:xfrm>
                <a:off x="5017" y="2788"/>
                <a:ext cx="1469" cy="10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453">
                <a:extLst>
                  <a:ext uri="{FF2B5EF4-FFF2-40B4-BE49-F238E27FC236}">
                    <a16:creationId xmlns:a16="http://schemas.microsoft.com/office/drawing/2014/main" id="{06599A52-F05B-4795-A428-E9220741607C}"/>
                  </a:ext>
                </a:extLst>
              </p:cNvPr>
              <p:cNvSpPr>
                <a:spLocks noChangeArrowheads="1"/>
              </p:cNvSpPr>
              <p:nvPr/>
            </p:nvSpPr>
            <p:spPr bwMode="auto">
              <a:xfrm>
                <a:off x="5063" y="2799"/>
                <a:ext cx="1377"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454">
                <a:extLst>
                  <a:ext uri="{FF2B5EF4-FFF2-40B4-BE49-F238E27FC236}">
                    <a16:creationId xmlns:a16="http://schemas.microsoft.com/office/drawing/2014/main" id="{3F2BAEC5-D548-4F58-9D9B-8849DB743105}"/>
                  </a:ext>
                </a:extLst>
              </p:cNvPr>
              <p:cNvSpPr>
                <a:spLocks noChangeArrowheads="1"/>
              </p:cNvSpPr>
              <p:nvPr/>
            </p:nvSpPr>
            <p:spPr bwMode="auto">
              <a:xfrm>
                <a:off x="5063" y="2801"/>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3" name="Rectangle 455">
                <a:extLst>
                  <a:ext uri="{FF2B5EF4-FFF2-40B4-BE49-F238E27FC236}">
                    <a16:creationId xmlns:a16="http://schemas.microsoft.com/office/drawing/2014/main" id="{C87A566E-FB92-4139-A198-91AA6B23564E}"/>
                  </a:ext>
                </a:extLst>
              </p:cNvPr>
              <p:cNvSpPr>
                <a:spLocks noChangeArrowheads="1"/>
              </p:cNvSpPr>
              <p:nvPr/>
            </p:nvSpPr>
            <p:spPr bwMode="auto">
              <a:xfrm>
                <a:off x="5107" y="2801"/>
                <a:ext cx="62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0% coinsurance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 name="Rectangle 456">
                <a:extLst>
                  <a:ext uri="{FF2B5EF4-FFF2-40B4-BE49-F238E27FC236}">
                    <a16:creationId xmlns:a16="http://schemas.microsoft.com/office/drawing/2014/main" id="{804E441C-18BF-4C2E-8627-883FE06F43F9}"/>
                  </a:ext>
                </a:extLst>
              </p:cNvPr>
              <p:cNvSpPr>
                <a:spLocks noChangeArrowheads="1"/>
              </p:cNvSpPr>
              <p:nvPr/>
            </p:nvSpPr>
            <p:spPr bwMode="auto">
              <a:xfrm>
                <a:off x="5669" y="280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 name="Rectangle 457">
                <a:extLst>
                  <a:ext uri="{FF2B5EF4-FFF2-40B4-BE49-F238E27FC236}">
                    <a16:creationId xmlns:a16="http://schemas.microsoft.com/office/drawing/2014/main" id="{8EF7396D-8009-4F44-B34A-A92A95369733}"/>
                  </a:ext>
                </a:extLst>
              </p:cNvPr>
              <p:cNvSpPr>
                <a:spLocks noChangeArrowheads="1"/>
              </p:cNvSpPr>
              <p:nvPr/>
            </p:nvSpPr>
            <p:spPr bwMode="auto">
              <a:xfrm>
                <a:off x="5692" y="2801"/>
                <a:ext cx="60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458">
                <a:extLst>
                  <a:ext uri="{FF2B5EF4-FFF2-40B4-BE49-F238E27FC236}">
                    <a16:creationId xmlns:a16="http://schemas.microsoft.com/office/drawing/2014/main" id="{25B49429-0A66-47E1-9DD7-862360BFC1C5}"/>
                  </a:ext>
                </a:extLst>
              </p:cNvPr>
              <p:cNvSpPr>
                <a:spLocks noChangeArrowheads="1"/>
              </p:cNvSpPr>
              <p:nvPr/>
            </p:nvSpPr>
            <p:spPr bwMode="auto">
              <a:xfrm>
                <a:off x="6232" y="280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7" name="Rectangle 459">
                <a:extLst>
                  <a:ext uri="{FF2B5EF4-FFF2-40B4-BE49-F238E27FC236}">
                    <a16:creationId xmlns:a16="http://schemas.microsoft.com/office/drawing/2014/main" id="{B178B1EF-E64B-4880-99BC-B2A45C62EB86}"/>
                  </a:ext>
                </a:extLst>
              </p:cNvPr>
              <p:cNvSpPr>
                <a:spLocks noChangeArrowheads="1"/>
              </p:cNvSpPr>
              <p:nvPr/>
            </p:nvSpPr>
            <p:spPr bwMode="auto">
              <a:xfrm>
                <a:off x="6253" y="280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8" name="Rectangle 460">
                <a:extLst>
                  <a:ext uri="{FF2B5EF4-FFF2-40B4-BE49-F238E27FC236}">
                    <a16:creationId xmlns:a16="http://schemas.microsoft.com/office/drawing/2014/main" id="{2F855ABE-4830-4224-883E-E3ED309D887E}"/>
                  </a:ext>
                </a:extLst>
              </p:cNvPr>
              <p:cNvSpPr>
                <a:spLocks noChangeArrowheads="1"/>
              </p:cNvSpPr>
              <p:nvPr/>
            </p:nvSpPr>
            <p:spPr bwMode="auto">
              <a:xfrm>
                <a:off x="2062" y="2783"/>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461">
                <a:extLst>
                  <a:ext uri="{FF2B5EF4-FFF2-40B4-BE49-F238E27FC236}">
                    <a16:creationId xmlns:a16="http://schemas.microsoft.com/office/drawing/2014/main" id="{22E13D84-57CC-4762-8B23-784374D0DC6D}"/>
                  </a:ext>
                </a:extLst>
              </p:cNvPr>
              <p:cNvSpPr>
                <a:spLocks noChangeArrowheads="1"/>
              </p:cNvSpPr>
              <p:nvPr/>
            </p:nvSpPr>
            <p:spPr bwMode="auto">
              <a:xfrm>
                <a:off x="2066" y="2783"/>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462">
                <a:extLst>
                  <a:ext uri="{FF2B5EF4-FFF2-40B4-BE49-F238E27FC236}">
                    <a16:creationId xmlns:a16="http://schemas.microsoft.com/office/drawing/2014/main" id="{9B24F3E2-5EE8-49A5-AAF2-08B1690C6E6E}"/>
                  </a:ext>
                </a:extLst>
              </p:cNvPr>
              <p:cNvSpPr>
                <a:spLocks noChangeArrowheads="1"/>
              </p:cNvSpPr>
              <p:nvPr/>
            </p:nvSpPr>
            <p:spPr bwMode="auto">
              <a:xfrm>
                <a:off x="3541" y="2783"/>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463">
                <a:extLst>
                  <a:ext uri="{FF2B5EF4-FFF2-40B4-BE49-F238E27FC236}">
                    <a16:creationId xmlns:a16="http://schemas.microsoft.com/office/drawing/2014/main" id="{977AA72D-F87E-4692-85C4-E089E4C8E4D6}"/>
                  </a:ext>
                </a:extLst>
              </p:cNvPr>
              <p:cNvSpPr>
                <a:spLocks noChangeArrowheads="1"/>
              </p:cNvSpPr>
              <p:nvPr/>
            </p:nvSpPr>
            <p:spPr bwMode="auto">
              <a:xfrm>
                <a:off x="3545" y="2783"/>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464">
                <a:extLst>
                  <a:ext uri="{FF2B5EF4-FFF2-40B4-BE49-F238E27FC236}">
                    <a16:creationId xmlns:a16="http://schemas.microsoft.com/office/drawing/2014/main" id="{A109CEEC-2E95-4706-9A2E-8129600A35FF}"/>
                  </a:ext>
                </a:extLst>
              </p:cNvPr>
              <p:cNvSpPr>
                <a:spLocks noChangeArrowheads="1"/>
              </p:cNvSpPr>
              <p:nvPr/>
            </p:nvSpPr>
            <p:spPr bwMode="auto">
              <a:xfrm>
                <a:off x="5013" y="2783"/>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465">
                <a:extLst>
                  <a:ext uri="{FF2B5EF4-FFF2-40B4-BE49-F238E27FC236}">
                    <a16:creationId xmlns:a16="http://schemas.microsoft.com/office/drawing/2014/main" id="{2BB7C7ED-A337-4671-A91C-6ECB03F7989B}"/>
                  </a:ext>
                </a:extLst>
              </p:cNvPr>
              <p:cNvSpPr>
                <a:spLocks noChangeArrowheads="1"/>
              </p:cNvSpPr>
              <p:nvPr/>
            </p:nvSpPr>
            <p:spPr bwMode="auto">
              <a:xfrm>
                <a:off x="5017" y="2783"/>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466">
                <a:extLst>
                  <a:ext uri="{FF2B5EF4-FFF2-40B4-BE49-F238E27FC236}">
                    <a16:creationId xmlns:a16="http://schemas.microsoft.com/office/drawing/2014/main" id="{9E15B349-7BE1-4939-AA3A-9AD218DFF008}"/>
                  </a:ext>
                </a:extLst>
              </p:cNvPr>
              <p:cNvSpPr>
                <a:spLocks noChangeArrowheads="1"/>
              </p:cNvSpPr>
              <p:nvPr/>
            </p:nvSpPr>
            <p:spPr bwMode="auto">
              <a:xfrm>
                <a:off x="6486" y="2783"/>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467">
                <a:extLst>
                  <a:ext uri="{FF2B5EF4-FFF2-40B4-BE49-F238E27FC236}">
                    <a16:creationId xmlns:a16="http://schemas.microsoft.com/office/drawing/2014/main" id="{C349073A-621B-4D03-A295-D4B9C31C3881}"/>
                  </a:ext>
                </a:extLst>
              </p:cNvPr>
              <p:cNvSpPr>
                <a:spLocks noChangeArrowheads="1"/>
              </p:cNvSpPr>
              <p:nvPr/>
            </p:nvSpPr>
            <p:spPr bwMode="auto">
              <a:xfrm>
                <a:off x="2062" y="2787"/>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468">
                <a:extLst>
                  <a:ext uri="{FF2B5EF4-FFF2-40B4-BE49-F238E27FC236}">
                    <a16:creationId xmlns:a16="http://schemas.microsoft.com/office/drawing/2014/main" id="{01F87463-FAB2-42DF-B1F0-31823AFD175A}"/>
                  </a:ext>
                </a:extLst>
              </p:cNvPr>
              <p:cNvSpPr>
                <a:spLocks noChangeArrowheads="1"/>
              </p:cNvSpPr>
              <p:nvPr/>
            </p:nvSpPr>
            <p:spPr bwMode="auto">
              <a:xfrm>
                <a:off x="3541" y="2787"/>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Rectangle 469">
                <a:extLst>
                  <a:ext uri="{FF2B5EF4-FFF2-40B4-BE49-F238E27FC236}">
                    <a16:creationId xmlns:a16="http://schemas.microsoft.com/office/drawing/2014/main" id="{E00C7944-B09F-477A-A0CE-7F71F76C99A2}"/>
                  </a:ext>
                </a:extLst>
              </p:cNvPr>
              <p:cNvSpPr>
                <a:spLocks noChangeArrowheads="1"/>
              </p:cNvSpPr>
              <p:nvPr/>
            </p:nvSpPr>
            <p:spPr bwMode="auto">
              <a:xfrm>
                <a:off x="5013" y="2787"/>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Rectangle 470">
                <a:extLst>
                  <a:ext uri="{FF2B5EF4-FFF2-40B4-BE49-F238E27FC236}">
                    <a16:creationId xmlns:a16="http://schemas.microsoft.com/office/drawing/2014/main" id="{2869D3A8-15AA-48A3-B41C-21010D0E55F1}"/>
                  </a:ext>
                </a:extLst>
              </p:cNvPr>
              <p:cNvSpPr>
                <a:spLocks noChangeArrowheads="1"/>
              </p:cNvSpPr>
              <p:nvPr/>
            </p:nvSpPr>
            <p:spPr bwMode="auto">
              <a:xfrm>
                <a:off x="6486" y="2787"/>
                <a:ext cx="4" cy="110"/>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Rectangle 471">
                <a:extLst>
                  <a:ext uri="{FF2B5EF4-FFF2-40B4-BE49-F238E27FC236}">
                    <a16:creationId xmlns:a16="http://schemas.microsoft.com/office/drawing/2014/main" id="{07B0828A-AA9C-409C-82C4-6AB6AD66F4D7}"/>
                  </a:ext>
                </a:extLst>
              </p:cNvPr>
              <p:cNvSpPr>
                <a:spLocks noChangeArrowheads="1"/>
              </p:cNvSpPr>
              <p:nvPr/>
            </p:nvSpPr>
            <p:spPr bwMode="auto">
              <a:xfrm>
                <a:off x="2066" y="2901"/>
                <a:ext cx="1475"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Rectangle 472">
                <a:extLst>
                  <a:ext uri="{FF2B5EF4-FFF2-40B4-BE49-F238E27FC236}">
                    <a16:creationId xmlns:a16="http://schemas.microsoft.com/office/drawing/2014/main" id="{6BED76FB-443D-47AD-983E-C62475BD7555}"/>
                  </a:ext>
                </a:extLst>
              </p:cNvPr>
              <p:cNvSpPr>
                <a:spLocks noChangeArrowheads="1"/>
              </p:cNvSpPr>
              <p:nvPr/>
            </p:nvSpPr>
            <p:spPr bwMode="auto">
              <a:xfrm>
                <a:off x="2111" y="2909"/>
                <a:ext cx="1384"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Rectangle 473">
                <a:extLst>
                  <a:ext uri="{FF2B5EF4-FFF2-40B4-BE49-F238E27FC236}">
                    <a16:creationId xmlns:a16="http://schemas.microsoft.com/office/drawing/2014/main" id="{4B659E67-8F6B-45E0-A280-9472320A729A}"/>
                  </a:ext>
                </a:extLst>
              </p:cNvPr>
              <p:cNvSpPr>
                <a:spLocks noChangeArrowheads="1"/>
              </p:cNvSpPr>
              <p:nvPr/>
            </p:nvSpPr>
            <p:spPr bwMode="auto">
              <a:xfrm>
                <a:off x="2111" y="2911"/>
                <a:ext cx="113"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Wingdings" panose="05000000000000000000" pitchFamily="2"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2" name="Rectangle 474">
                <a:extLst>
                  <a:ext uri="{FF2B5EF4-FFF2-40B4-BE49-F238E27FC236}">
                    <a16:creationId xmlns:a16="http://schemas.microsoft.com/office/drawing/2014/main" id="{C6059D04-3DE8-4382-8697-10353F58C9C1}"/>
                  </a:ext>
                </a:extLst>
              </p:cNvPr>
              <p:cNvSpPr>
                <a:spLocks noChangeArrowheads="1"/>
              </p:cNvSpPr>
              <p:nvPr/>
            </p:nvSpPr>
            <p:spPr bwMode="auto">
              <a:xfrm>
                <a:off x="2147" y="291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3" name="Rectangle 475">
                <a:extLst>
                  <a:ext uri="{FF2B5EF4-FFF2-40B4-BE49-F238E27FC236}">
                    <a16:creationId xmlns:a16="http://schemas.microsoft.com/office/drawing/2014/main" id="{753F4DF7-327A-4D14-853B-97AE4EFBF7AA}"/>
                  </a:ext>
                </a:extLst>
              </p:cNvPr>
              <p:cNvSpPr>
                <a:spLocks noChangeArrowheads="1"/>
              </p:cNvSpPr>
              <p:nvPr/>
            </p:nvSpPr>
            <p:spPr bwMode="auto">
              <a:xfrm>
                <a:off x="2269" y="2911"/>
                <a:ext cx="42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Outpatient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4" name="Rectangle 476">
                <a:extLst>
                  <a:ext uri="{FF2B5EF4-FFF2-40B4-BE49-F238E27FC236}">
                    <a16:creationId xmlns:a16="http://schemas.microsoft.com/office/drawing/2014/main" id="{6E30717A-D543-4B45-BCAC-6BFCC7AB8941}"/>
                  </a:ext>
                </a:extLst>
              </p:cNvPr>
              <p:cNvSpPr>
                <a:spLocks noChangeArrowheads="1"/>
              </p:cNvSpPr>
              <p:nvPr/>
            </p:nvSpPr>
            <p:spPr bwMode="auto">
              <a:xfrm>
                <a:off x="2634" y="291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5" name="Rectangle 477">
                <a:extLst>
                  <a:ext uri="{FF2B5EF4-FFF2-40B4-BE49-F238E27FC236}">
                    <a16:creationId xmlns:a16="http://schemas.microsoft.com/office/drawing/2014/main" id="{15914672-D64F-4E65-8225-DC4BCFDA5E9A}"/>
                  </a:ext>
                </a:extLst>
              </p:cNvPr>
              <p:cNvSpPr>
                <a:spLocks noChangeArrowheads="1"/>
              </p:cNvSpPr>
              <p:nvPr/>
            </p:nvSpPr>
            <p:spPr bwMode="auto">
              <a:xfrm>
                <a:off x="3545" y="2901"/>
                <a:ext cx="1468"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478">
                <a:extLst>
                  <a:ext uri="{FF2B5EF4-FFF2-40B4-BE49-F238E27FC236}">
                    <a16:creationId xmlns:a16="http://schemas.microsoft.com/office/drawing/2014/main" id="{F9C86B2A-EAE5-4D55-86B0-11D45105CE3B}"/>
                  </a:ext>
                </a:extLst>
              </p:cNvPr>
              <p:cNvSpPr>
                <a:spLocks noChangeArrowheads="1"/>
              </p:cNvSpPr>
              <p:nvPr/>
            </p:nvSpPr>
            <p:spPr bwMode="auto">
              <a:xfrm>
                <a:off x="3590" y="2909"/>
                <a:ext cx="1378"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479">
                <a:extLst>
                  <a:ext uri="{FF2B5EF4-FFF2-40B4-BE49-F238E27FC236}">
                    <a16:creationId xmlns:a16="http://schemas.microsoft.com/office/drawing/2014/main" id="{98F4DB5C-C4AD-4626-92B0-FD71041562B2}"/>
                  </a:ext>
                </a:extLst>
              </p:cNvPr>
              <p:cNvSpPr>
                <a:spLocks noChangeArrowheads="1"/>
              </p:cNvSpPr>
              <p:nvPr/>
            </p:nvSpPr>
            <p:spPr bwMode="auto">
              <a:xfrm>
                <a:off x="3590" y="2911"/>
                <a:ext cx="1311"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$200 copay then 10% coinsurance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8" name="Rectangle 480">
                <a:extLst>
                  <a:ext uri="{FF2B5EF4-FFF2-40B4-BE49-F238E27FC236}">
                    <a16:creationId xmlns:a16="http://schemas.microsoft.com/office/drawing/2014/main" id="{41ADB16E-C581-4B4C-8156-98B26F355BD3}"/>
                  </a:ext>
                </a:extLst>
              </p:cNvPr>
              <p:cNvSpPr>
                <a:spLocks noChangeArrowheads="1"/>
              </p:cNvSpPr>
              <p:nvPr/>
            </p:nvSpPr>
            <p:spPr bwMode="auto">
              <a:xfrm>
                <a:off x="4803" y="291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9" name="Rectangle 481">
                <a:extLst>
                  <a:ext uri="{FF2B5EF4-FFF2-40B4-BE49-F238E27FC236}">
                    <a16:creationId xmlns:a16="http://schemas.microsoft.com/office/drawing/2014/main" id="{14C4D0F7-8F16-4D11-BF8D-CA6E49525350}"/>
                  </a:ext>
                </a:extLst>
              </p:cNvPr>
              <p:cNvSpPr>
                <a:spLocks noChangeArrowheads="1"/>
              </p:cNvSpPr>
              <p:nvPr/>
            </p:nvSpPr>
            <p:spPr bwMode="auto">
              <a:xfrm>
                <a:off x="5017" y="2901"/>
                <a:ext cx="1469"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Rectangle 482">
                <a:extLst>
                  <a:ext uri="{FF2B5EF4-FFF2-40B4-BE49-F238E27FC236}">
                    <a16:creationId xmlns:a16="http://schemas.microsoft.com/office/drawing/2014/main" id="{B3D5B99C-72B8-4E36-862E-70D3E840E608}"/>
                  </a:ext>
                </a:extLst>
              </p:cNvPr>
              <p:cNvSpPr>
                <a:spLocks noChangeArrowheads="1"/>
              </p:cNvSpPr>
              <p:nvPr/>
            </p:nvSpPr>
            <p:spPr bwMode="auto">
              <a:xfrm>
                <a:off x="5063" y="2909"/>
                <a:ext cx="1377"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Rectangle 483">
                <a:extLst>
                  <a:ext uri="{FF2B5EF4-FFF2-40B4-BE49-F238E27FC236}">
                    <a16:creationId xmlns:a16="http://schemas.microsoft.com/office/drawing/2014/main" id="{B750C491-4F07-4427-AFBB-FE9925FD34E9}"/>
                  </a:ext>
                </a:extLst>
              </p:cNvPr>
              <p:cNvSpPr>
                <a:spLocks noChangeArrowheads="1"/>
              </p:cNvSpPr>
              <p:nvPr/>
            </p:nvSpPr>
            <p:spPr bwMode="auto">
              <a:xfrm>
                <a:off x="5063" y="2911"/>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 name="Rectangle 484">
                <a:extLst>
                  <a:ext uri="{FF2B5EF4-FFF2-40B4-BE49-F238E27FC236}">
                    <a16:creationId xmlns:a16="http://schemas.microsoft.com/office/drawing/2014/main" id="{BC86BF53-FCF4-4885-B596-F12EE37008B8}"/>
                  </a:ext>
                </a:extLst>
              </p:cNvPr>
              <p:cNvSpPr>
                <a:spLocks noChangeArrowheads="1"/>
              </p:cNvSpPr>
              <p:nvPr/>
            </p:nvSpPr>
            <p:spPr bwMode="auto">
              <a:xfrm>
                <a:off x="5107" y="2911"/>
                <a:ext cx="18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0%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3" name="Rectangle 485">
                <a:extLst>
                  <a:ext uri="{FF2B5EF4-FFF2-40B4-BE49-F238E27FC236}">
                    <a16:creationId xmlns:a16="http://schemas.microsoft.com/office/drawing/2014/main" id="{B0A79412-D537-4679-84D8-11BA4231D79A}"/>
                  </a:ext>
                </a:extLst>
              </p:cNvPr>
              <p:cNvSpPr>
                <a:spLocks noChangeArrowheads="1"/>
              </p:cNvSpPr>
              <p:nvPr/>
            </p:nvSpPr>
            <p:spPr bwMode="auto">
              <a:xfrm>
                <a:off x="5243" y="2911"/>
                <a:ext cx="107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coinsurance 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4" name="Rectangle 486">
                <a:extLst>
                  <a:ext uri="{FF2B5EF4-FFF2-40B4-BE49-F238E27FC236}">
                    <a16:creationId xmlns:a16="http://schemas.microsoft.com/office/drawing/2014/main" id="{F8B143D7-1DEA-41A0-ADA1-2599CBA045D1}"/>
                  </a:ext>
                </a:extLst>
              </p:cNvPr>
              <p:cNvSpPr>
                <a:spLocks noChangeArrowheads="1"/>
              </p:cNvSpPr>
              <p:nvPr/>
            </p:nvSpPr>
            <p:spPr bwMode="auto">
              <a:xfrm>
                <a:off x="6232" y="291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5" name="Rectangle 487">
                <a:extLst>
                  <a:ext uri="{FF2B5EF4-FFF2-40B4-BE49-F238E27FC236}">
                    <a16:creationId xmlns:a16="http://schemas.microsoft.com/office/drawing/2014/main" id="{2071CFB5-B903-4308-85D6-D2A5AA1141F3}"/>
                  </a:ext>
                </a:extLst>
              </p:cNvPr>
              <p:cNvSpPr>
                <a:spLocks noChangeArrowheads="1"/>
              </p:cNvSpPr>
              <p:nvPr/>
            </p:nvSpPr>
            <p:spPr bwMode="auto">
              <a:xfrm>
                <a:off x="6253" y="2911"/>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6" name="Rectangle 488">
                <a:extLst>
                  <a:ext uri="{FF2B5EF4-FFF2-40B4-BE49-F238E27FC236}">
                    <a16:creationId xmlns:a16="http://schemas.microsoft.com/office/drawing/2014/main" id="{BE4F83EF-65F7-443A-8F6F-C03370B8CAEC}"/>
                  </a:ext>
                </a:extLst>
              </p:cNvPr>
              <p:cNvSpPr>
                <a:spLocks noChangeArrowheads="1"/>
              </p:cNvSpPr>
              <p:nvPr/>
            </p:nvSpPr>
            <p:spPr bwMode="auto">
              <a:xfrm>
                <a:off x="2062" y="2897"/>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Rectangle 489">
                <a:extLst>
                  <a:ext uri="{FF2B5EF4-FFF2-40B4-BE49-F238E27FC236}">
                    <a16:creationId xmlns:a16="http://schemas.microsoft.com/office/drawing/2014/main" id="{75F59770-B7AE-4818-A637-F27EB6867E36}"/>
                  </a:ext>
                </a:extLst>
              </p:cNvPr>
              <p:cNvSpPr>
                <a:spLocks noChangeArrowheads="1"/>
              </p:cNvSpPr>
              <p:nvPr/>
            </p:nvSpPr>
            <p:spPr bwMode="auto">
              <a:xfrm>
                <a:off x="2066" y="2897"/>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Rectangle 490">
                <a:extLst>
                  <a:ext uri="{FF2B5EF4-FFF2-40B4-BE49-F238E27FC236}">
                    <a16:creationId xmlns:a16="http://schemas.microsoft.com/office/drawing/2014/main" id="{8C71FB80-304F-4B95-A79E-7C75B8869714}"/>
                  </a:ext>
                </a:extLst>
              </p:cNvPr>
              <p:cNvSpPr>
                <a:spLocks noChangeArrowheads="1"/>
              </p:cNvSpPr>
              <p:nvPr/>
            </p:nvSpPr>
            <p:spPr bwMode="auto">
              <a:xfrm>
                <a:off x="3541" y="2897"/>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Rectangle 491">
                <a:extLst>
                  <a:ext uri="{FF2B5EF4-FFF2-40B4-BE49-F238E27FC236}">
                    <a16:creationId xmlns:a16="http://schemas.microsoft.com/office/drawing/2014/main" id="{682F0DAA-B0F4-46D9-B07B-39B6AD73AF9E}"/>
                  </a:ext>
                </a:extLst>
              </p:cNvPr>
              <p:cNvSpPr>
                <a:spLocks noChangeArrowheads="1"/>
              </p:cNvSpPr>
              <p:nvPr/>
            </p:nvSpPr>
            <p:spPr bwMode="auto">
              <a:xfrm>
                <a:off x="3545" y="2897"/>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Rectangle 492">
                <a:extLst>
                  <a:ext uri="{FF2B5EF4-FFF2-40B4-BE49-F238E27FC236}">
                    <a16:creationId xmlns:a16="http://schemas.microsoft.com/office/drawing/2014/main" id="{59A48DC0-5EF1-402E-A9D4-707ACE413F3D}"/>
                  </a:ext>
                </a:extLst>
              </p:cNvPr>
              <p:cNvSpPr>
                <a:spLocks noChangeArrowheads="1"/>
              </p:cNvSpPr>
              <p:nvPr/>
            </p:nvSpPr>
            <p:spPr bwMode="auto">
              <a:xfrm>
                <a:off x="5013" y="2897"/>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Rectangle 493">
                <a:extLst>
                  <a:ext uri="{FF2B5EF4-FFF2-40B4-BE49-F238E27FC236}">
                    <a16:creationId xmlns:a16="http://schemas.microsoft.com/office/drawing/2014/main" id="{04FB891D-A08E-4FCB-AC2B-16828F34DAD7}"/>
                  </a:ext>
                </a:extLst>
              </p:cNvPr>
              <p:cNvSpPr>
                <a:spLocks noChangeArrowheads="1"/>
              </p:cNvSpPr>
              <p:nvPr/>
            </p:nvSpPr>
            <p:spPr bwMode="auto">
              <a:xfrm>
                <a:off x="5017" y="2897"/>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494">
                <a:extLst>
                  <a:ext uri="{FF2B5EF4-FFF2-40B4-BE49-F238E27FC236}">
                    <a16:creationId xmlns:a16="http://schemas.microsoft.com/office/drawing/2014/main" id="{5DD99E6B-7F7E-4F3E-B193-81A0A2965E77}"/>
                  </a:ext>
                </a:extLst>
              </p:cNvPr>
              <p:cNvSpPr>
                <a:spLocks noChangeArrowheads="1"/>
              </p:cNvSpPr>
              <p:nvPr/>
            </p:nvSpPr>
            <p:spPr bwMode="auto">
              <a:xfrm>
                <a:off x="6486" y="2897"/>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495">
                <a:extLst>
                  <a:ext uri="{FF2B5EF4-FFF2-40B4-BE49-F238E27FC236}">
                    <a16:creationId xmlns:a16="http://schemas.microsoft.com/office/drawing/2014/main" id="{C5114B80-65F4-41F0-80C4-34315EEE90F6}"/>
                  </a:ext>
                </a:extLst>
              </p:cNvPr>
              <p:cNvSpPr>
                <a:spLocks noChangeArrowheads="1"/>
              </p:cNvSpPr>
              <p:nvPr/>
            </p:nvSpPr>
            <p:spPr bwMode="auto">
              <a:xfrm>
                <a:off x="2062" y="2901"/>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Rectangle 496">
                <a:extLst>
                  <a:ext uri="{FF2B5EF4-FFF2-40B4-BE49-F238E27FC236}">
                    <a16:creationId xmlns:a16="http://schemas.microsoft.com/office/drawing/2014/main" id="{CB77835D-2AD2-439E-A1F8-48F4E1A740DC}"/>
                  </a:ext>
                </a:extLst>
              </p:cNvPr>
              <p:cNvSpPr>
                <a:spLocks noChangeArrowheads="1"/>
              </p:cNvSpPr>
              <p:nvPr/>
            </p:nvSpPr>
            <p:spPr bwMode="auto">
              <a:xfrm>
                <a:off x="3541" y="2901"/>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Rectangle 497">
                <a:extLst>
                  <a:ext uri="{FF2B5EF4-FFF2-40B4-BE49-F238E27FC236}">
                    <a16:creationId xmlns:a16="http://schemas.microsoft.com/office/drawing/2014/main" id="{7178AEB4-D64B-435C-9D16-03E8B7B4AFC0}"/>
                  </a:ext>
                </a:extLst>
              </p:cNvPr>
              <p:cNvSpPr>
                <a:spLocks noChangeArrowheads="1"/>
              </p:cNvSpPr>
              <p:nvPr/>
            </p:nvSpPr>
            <p:spPr bwMode="auto">
              <a:xfrm>
                <a:off x="5013" y="2901"/>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Rectangle 498">
                <a:extLst>
                  <a:ext uri="{FF2B5EF4-FFF2-40B4-BE49-F238E27FC236}">
                    <a16:creationId xmlns:a16="http://schemas.microsoft.com/office/drawing/2014/main" id="{D818DD42-5F82-40F8-8A92-A037F7AB900D}"/>
                  </a:ext>
                </a:extLst>
              </p:cNvPr>
              <p:cNvSpPr>
                <a:spLocks noChangeArrowheads="1"/>
              </p:cNvSpPr>
              <p:nvPr/>
            </p:nvSpPr>
            <p:spPr bwMode="auto">
              <a:xfrm>
                <a:off x="6486" y="2901"/>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Rectangle 499">
                <a:extLst>
                  <a:ext uri="{FF2B5EF4-FFF2-40B4-BE49-F238E27FC236}">
                    <a16:creationId xmlns:a16="http://schemas.microsoft.com/office/drawing/2014/main" id="{7F4FD7ED-B8A1-4C21-9CB2-AE7068D12A3C}"/>
                  </a:ext>
                </a:extLst>
              </p:cNvPr>
              <p:cNvSpPr>
                <a:spLocks noChangeArrowheads="1"/>
              </p:cNvSpPr>
              <p:nvPr/>
            </p:nvSpPr>
            <p:spPr bwMode="auto">
              <a:xfrm>
                <a:off x="2066" y="3008"/>
                <a:ext cx="1475"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Rectangle 500">
                <a:extLst>
                  <a:ext uri="{FF2B5EF4-FFF2-40B4-BE49-F238E27FC236}">
                    <a16:creationId xmlns:a16="http://schemas.microsoft.com/office/drawing/2014/main" id="{DD2A6E24-94F1-47F1-83AA-70D000F6B287}"/>
                  </a:ext>
                </a:extLst>
              </p:cNvPr>
              <p:cNvSpPr>
                <a:spLocks noChangeArrowheads="1"/>
              </p:cNvSpPr>
              <p:nvPr/>
            </p:nvSpPr>
            <p:spPr bwMode="auto">
              <a:xfrm>
                <a:off x="2111" y="3016"/>
                <a:ext cx="1384"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Rectangle 501">
                <a:extLst>
                  <a:ext uri="{FF2B5EF4-FFF2-40B4-BE49-F238E27FC236}">
                    <a16:creationId xmlns:a16="http://schemas.microsoft.com/office/drawing/2014/main" id="{597F5E2A-36FA-4E6F-9980-3BC8CBCE93F8}"/>
                  </a:ext>
                </a:extLst>
              </p:cNvPr>
              <p:cNvSpPr>
                <a:spLocks noChangeArrowheads="1"/>
              </p:cNvSpPr>
              <p:nvPr/>
            </p:nvSpPr>
            <p:spPr bwMode="auto">
              <a:xfrm>
                <a:off x="2114" y="3016"/>
                <a:ext cx="748"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Emergency Room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0" name="Rectangle 502">
                <a:extLst>
                  <a:ext uri="{FF2B5EF4-FFF2-40B4-BE49-F238E27FC236}">
                    <a16:creationId xmlns:a16="http://schemas.microsoft.com/office/drawing/2014/main" id="{A805C893-7CE7-43CE-A9AC-A3192AB79016}"/>
                  </a:ext>
                </a:extLst>
              </p:cNvPr>
              <p:cNvSpPr>
                <a:spLocks noChangeArrowheads="1"/>
              </p:cNvSpPr>
              <p:nvPr/>
            </p:nvSpPr>
            <p:spPr bwMode="auto">
              <a:xfrm>
                <a:off x="2786" y="3016"/>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1" name="Rectangle 503">
                <a:extLst>
                  <a:ext uri="{FF2B5EF4-FFF2-40B4-BE49-F238E27FC236}">
                    <a16:creationId xmlns:a16="http://schemas.microsoft.com/office/drawing/2014/main" id="{44FD5713-6425-4812-B8A2-B5C4E9A374D7}"/>
                  </a:ext>
                </a:extLst>
              </p:cNvPr>
              <p:cNvSpPr>
                <a:spLocks noChangeArrowheads="1"/>
              </p:cNvSpPr>
              <p:nvPr/>
            </p:nvSpPr>
            <p:spPr bwMode="auto">
              <a:xfrm>
                <a:off x="3545" y="3008"/>
                <a:ext cx="1468"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Rectangle 504">
                <a:extLst>
                  <a:ext uri="{FF2B5EF4-FFF2-40B4-BE49-F238E27FC236}">
                    <a16:creationId xmlns:a16="http://schemas.microsoft.com/office/drawing/2014/main" id="{8C68B8A6-768E-49A6-AF49-67F3F04E407F}"/>
                  </a:ext>
                </a:extLst>
              </p:cNvPr>
              <p:cNvSpPr>
                <a:spLocks noChangeArrowheads="1"/>
              </p:cNvSpPr>
              <p:nvPr/>
            </p:nvSpPr>
            <p:spPr bwMode="auto">
              <a:xfrm>
                <a:off x="3590" y="3016"/>
                <a:ext cx="1378"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Rectangle 505">
                <a:extLst>
                  <a:ext uri="{FF2B5EF4-FFF2-40B4-BE49-F238E27FC236}">
                    <a16:creationId xmlns:a16="http://schemas.microsoft.com/office/drawing/2014/main" id="{C3661B41-BC70-4974-B7F1-94612E438337}"/>
                  </a:ext>
                </a:extLst>
              </p:cNvPr>
              <p:cNvSpPr>
                <a:spLocks noChangeArrowheads="1"/>
              </p:cNvSpPr>
              <p:nvPr/>
            </p:nvSpPr>
            <p:spPr bwMode="auto">
              <a:xfrm>
                <a:off x="3592" y="3016"/>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4" name="Rectangle 506">
                <a:extLst>
                  <a:ext uri="{FF2B5EF4-FFF2-40B4-BE49-F238E27FC236}">
                    <a16:creationId xmlns:a16="http://schemas.microsoft.com/office/drawing/2014/main" id="{96551BB2-F9D4-4ED8-A529-C17B14269BBF}"/>
                  </a:ext>
                </a:extLst>
              </p:cNvPr>
              <p:cNvSpPr>
                <a:spLocks noChangeArrowheads="1"/>
              </p:cNvSpPr>
              <p:nvPr/>
            </p:nvSpPr>
            <p:spPr bwMode="auto">
              <a:xfrm>
                <a:off x="5017" y="3008"/>
                <a:ext cx="1469"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Rectangle 507">
                <a:extLst>
                  <a:ext uri="{FF2B5EF4-FFF2-40B4-BE49-F238E27FC236}">
                    <a16:creationId xmlns:a16="http://schemas.microsoft.com/office/drawing/2014/main" id="{55257A2A-44B5-44DA-BF41-E56AE5506122}"/>
                  </a:ext>
                </a:extLst>
              </p:cNvPr>
              <p:cNvSpPr>
                <a:spLocks noChangeArrowheads="1"/>
              </p:cNvSpPr>
              <p:nvPr/>
            </p:nvSpPr>
            <p:spPr bwMode="auto">
              <a:xfrm>
                <a:off x="5063" y="3016"/>
                <a:ext cx="1377"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Rectangle 508">
                <a:extLst>
                  <a:ext uri="{FF2B5EF4-FFF2-40B4-BE49-F238E27FC236}">
                    <a16:creationId xmlns:a16="http://schemas.microsoft.com/office/drawing/2014/main" id="{DFC16CE0-DC04-47FB-B696-744FEA3FBCD8}"/>
                  </a:ext>
                </a:extLst>
              </p:cNvPr>
              <p:cNvSpPr>
                <a:spLocks noChangeArrowheads="1"/>
              </p:cNvSpPr>
              <p:nvPr/>
            </p:nvSpPr>
            <p:spPr bwMode="auto">
              <a:xfrm>
                <a:off x="5065" y="3016"/>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7" name="Rectangle 509">
                <a:extLst>
                  <a:ext uri="{FF2B5EF4-FFF2-40B4-BE49-F238E27FC236}">
                    <a16:creationId xmlns:a16="http://schemas.microsoft.com/office/drawing/2014/main" id="{2546836E-346F-4F50-8C77-FC3F99782314}"/>
                  </a:ext>
                </a:extLst>
              </p:cNvPr>
              <p:cNvSpPr>
                <a:spLocks noChangeArrowheads="1"/>
              </p:cNvSpPr>
              <p:nvPr/>
            </p:nvSpPr>
            <p:spPr bwMode="auto">
              <a:xfrm>
                <a:off x="2062" y="3004"/>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Rectangle 510">
                <a:extLst>
                  <a:ext uri="{FF2B5EF4-FFF2-40B4-BE49-F238E27FC236}">
                    <a16:creationId xmlns:a16="http://schemas.microsoft.com/office/drawing/2014/main" id="{E90933DC-6ECF-479B-8AC2-D6EC3BBB0FD7}"/>
                  </a:ext>
                </a:extLst>
              </p:cNvPr>
              <p:cNvSpPr>
                <a:spLocks noChangeArrowheads="1"/>
              </p:cNvSpPr>
              <p:nvPr/>
            </p:nvSpPr>
            <p:spPr bwMode="auto">
              <a:xfrm>
                <a:off x="2066" y="3004"/>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Rectangle 511">
                <a:extLst>
                  <a:ext uri="{FF2B5EF4-FFF2-40B4-BE49-F238E27FC236}">
                    <a16:creationId xmlns:a16="http://schemas.microsoft.com/office/drawing/2014/main" id="{FC4F4692-A27E-4890-8451-2C72E790B739}"/>
                  </a:ext>
                </a:extLst>
              </p:cNvPr>
              <p:cNvSpPr>
                <a:spLocks noChangeArrowheads="1"/>
              </p:cNvSpPr>
              <p:nvPr/>
            </p:nvSpPr>
            <p:spPr bwMode="auto">
              <a:xfrm>
                <a:off x="3541" y="3004"/>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Rectangle 512">
                <a:extLst>
                  <a:ext uri="{FF2B5EF4-FFF2-40B4-BE49-F238E27FC236}">
                    <a16:creationId xmlns:a16="http://schemas.microsoft.com/office/drawing/2014/main" id="{3A4C5C0B-2938-4F37-8E7C-49C89D0E8F78}"/>
                  </a:ext>
                </a:extLst>
              </p:cNvPr>
              <p:cNvSpPr>
                <a:spLocks noChangeArrowheads="1"/>
              </p:cNvSpPr>
              <p:nvPr/>
            </p:nvSpPr>
            <p:spPr bwMode="auto">
              <a:xfrm>
                <a:off x="3545" y="3004"/>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Rectangle 513">
                <a:extLst>
                  <a:ext uri="{FF2B5EF4-FFF2-40B4-BE49-F238E27FC236}">
                    <a16:creationId xmlns:a16="http://schemas.microsoft.com/office/drawing/2014/main" id="{06C902E7-4B69-46D6-919A-680EA7AB49DA}"/>
                  </a:ext>
                </a:extLst>
              </p:cNvPr>
              <p:cNvSpPr>
                <a:spLocks noChangeArrowheads="1"/>
              </p:cNvSpPr>
              <p:nvPr/>
            </p:nvSpPr>
            <p:spPr bwMode="auto">
              <a:xfrm>
                <a:off x="5013" y="3004"/>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Rectangle 514">
                <a:extLst>
                  <a:ext uri="{FF2B5EF4-FFF2-40B4-BE49-F238E27FC236}">
                    <a16:creationId xmlns:a16="http://schemas.microsoft.com/office/drawing/2014/main" id="{27A54433-BFCE-465D-A835-4CC3373288D3}"/>
                  </a:ext>
                </a:extLst>
              </p:cNvPr>
              <p:cNvSpPr>
                <a:spLocks noChangeArrowheads="1"/>
              </p:cNvSpPr>
              <p:nvPr/>
            </p:nvSpPr>
            <p:spPr bwMode="auto">
              <a:xfrm>
                <a:off x="5017" y="3004"/>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Rectangle 515">
                <a:extLst>
                  <a:ext uri="{FF2B5EF4-FFF2-40B4-BE49-F238E27FC236}">
                    <a16:creationId xmlns:a16="http://schemas.microsoft.com/office/drawing/2014/main" id="{5C80183D-58A9-4442-A415-07B820BF2772}"/>
                  </a:ext>
                </a:extLst>
              </p:cNvPr>
              <p:cNvSpPr>
                <a:spLocks noChangeArrowheads="1"/>
              </p:cNvSpPr>
              <p:nvPr/>
            </p:nvSpPr>
            <p:spPr bwMode="auto">
              <a:xfrm>
                <a:off x="6486" y="3004"/>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Rectangle 516">
                <a:extLst>
                  <a:ext uri="{FF2B5EF4-FFF2-40B4-BE49-F238E27FC236}">
                    <a16:creationId xmlns:a16="http://schemas.microsoft.com/office/drawing/2014/main" id="{391A5768-1A37-4A61-BECF-B9C381D1815C}"/>
                  </a:ext>
                </a:extLst>
              </p:cNvPr>
              <p:cNvSpPr>
                <a:spLocks noChangeArrowheads="1"/>
              </p:cNvSpPr>
              <p:nvPr/>
            </p:nvSpPr>
            <p:spPr bwMode="auto">
              <a:xfrm>
                <a:off x="2062" y="3008"/>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Rectangle 517">
                <a:extLst>
                  <a:ext uri="{FF2B5EF4-FFF2-40B4-BE49-F238E27FC236}">
                    <a16:creationId xmlns:a16="http://schemas.microsoft.com/office/drawing/2014/main" id="{97985B90-F55B-4857-A6ED-7570B64F122A}"/>
                  </a:ext>
                </a:extLst>
              </p:cNvPr>
              <p:cNvSpPr>
                <a:spLocks noChangeArrowheads="1"/>
              </p:cNvSpPr>
              <p:nvPr/>
            </p:nvSpPr>
            <p:spPr bwMode="auto">
              <a:xfrm>
                <a:off x="3541" y="3008"/>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Rectangle 518">
                <a:extLst>
                  <a:ext uri="{FF2B5EF4-FFF2-40B4-BE49-F238E27FC236}">
                    <a16:creationId xmlns:a16="http://schemas.microsoft.com/office/drawing/2014/main" id="{5A769606-9924-4B7E-A3F9-02208A9EAE97}"/>
                  </a:ext>
                </a:extLst>
              </p:cNvPr>
              <p:cNvSpPr>
                <a:spLocks noChangeArrowheads="1"/>
              </p:cNvSpPr>
              <p:nvPr/>
            </p:nvSpPr>
            <p:spPr bwMode="auto">
              <a:xfrm>
                <a:off x="5013" y="3008"/>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Rectangle 519">
                <a:extLst>
                  <a:ext uri="{FF2B5EF4-FFF2-40B4-BE49-F238E27FC236}">
                    <a16:creationId xmlns:a16="http://schemas.microsoft.com/office/drawing/2014/main" id="{71CA3C3F-E1A6-4112-8633-4894ACF549A8}"/>
                  </a:ext>
                </a:extLst>
              </p:cNvPr>
              <p:cNvSpPr>
                <a:spLocks noChangeArrowheads="1"/>
              </p:cNvSpPr>
              <p:nvPr/>
            </p:nvSpPr>
            <p:spPr bwMode="auto">
              <a:xfrm>
                <a:off x="6486" y="3008"/>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Rectangle 520">
                <a:extLst>
                  <a:ext uri="{FF2B5EF4-FFF2-40B4-BE49-F238E27FC236}">
                    <a16:creationId xmlns:a16="http://schemas.microsoft.com/office/drawing/2014/main" id="{5B30B7E3-71A3-4087-A1D5-6B0AB9B01BB9}"/>
                  </a:ext>
                </a:extLst>
              </p:cNvPr>
              <p:cNvSpPr>
                <a:spLocks noChangeArrowheads="1"/>
              </p:cNvSpPr>
              <p:nvPr/>
            </p:nvSpPr>
            <p:spPr bwMode="auto">
              <a:xfrm>
                <a:off x="2066" y="3116"/>
                <a:ext cx="1475" cy="1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Rectangle 521">
                <a:extLst>
                  <a:ext uri="{FF2B5EF4-FFF2-40B4-BE49-F238E27FC236}">
                    <a16:creationId xmlns:a16="http://schemas.microsoft.com/office/drawing/2014/main" id="{E2C134C2-E45A-47FC-9797-FDAEAA78615B}"/>
                  </a:ext>
                </a:extLst>
              </p:cNvPr>
              <p:cNvSpPr>
                <a:spLocks noChangeArrowheads="1"/>
              </p:cNvSpPr>
              <p:nvPr/>
            </p:nvSpPr>
            <p:spPr bwMode="auto">
              <a:xfrm>
                <a:off x="2111" y="3124"/>
                <a:ext cx="1384"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Rectangle 522">
                <a:extLst>
                  <a:ext uri="{FF2B5EF4-FFF2-40B4-BE49-F238E27FC236}">
                    <a16:creationId xmlns:a16="http://schemas.microsoft.com/office/drawing/2014/main" id="{82064397-B9B2-4CCD-8AAA-836B24B24A44}"/>
                  </a:ext>
                </a:extLst>
              </p:cNvPr>
              <p:cNvSpPr>
                <a:spLocks noChangeArrowheads="1"/>
              </p:cNvSpPr>
              <p:nvPr/>
            </p:nvSpPr>
            <p:spPr bwMode="auto">
              <a:xfrm>
                <a:off x="2114" y="3126"/>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Rectangle 523">
                <a:extLst>
                  <a:ext uri="{FF2B5EF4-FFF2-40B4-BE49-F238E27FC236}">
                    <a16:creationId xmlns:a16="http://schemas.microsoft.com/office/drawing/2014/main" id="{46920CD6-43A9-4A74-8F93-FD778AF30838}"/>
                  </a:ext>
                </a:extLst>
              </p:cNvPr>
              <p:cNvSpPr>
                <a:spLocks noChangeArrowheads="1"/>
              </p:cNvSpPr>
              <p:nvPr/>
            </p:nvSpPr>
            <p:spPr bwMode="auto">
              <a:xfrm>
                <a:off x="3545" y="3116"/>
                <a:ext cx="2941" cy="1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Rectangle 524">
                <a:extLst>
                  <a:ext uri="{FF2B5EF4-FFF2-40B4-BE49-F238E27FC236}">
                    <a16:creationId xmlns:a16="http://schemas.microsoft.com/office/drawing/2014/main" id="{5274E2A9-377F-4A4F-B842-9E720F21D993}"/>
                  </a:ext>
                </a:extLst>
              </p:cNvPr>
              <p:cNvSpPr>
                <a:spLocks noChangeArrowheads="1"/>
              </p:cNvSpPr>
              <p:nvPr/>
            </p:nvSpPr>
            <p:spPr bwMode="auto">
              <a:xfrm>
                <a:off x="3590" y="3124"/>
                <a:ext cx="2850"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Rectangle 525">
                <a:extLst>
                  <a:ext uri="{FF2B5EF4-FFF2-40B4-BE49-F238E27FC236}">
                    <a16:creationId xmlns:a16="http://schemas.microsoft.com/office/drawing/2014/main" id="{3479E3AE-E79C-40CC-B483-488C86CE52D2}"/>
                  </a:ext>
                </a:extLst>
              </p:cNvPr>
              <p:cNvSpPr>
                <a:spLocks noChangeArrowheads="1"/>
              </p:cNvSpPr>
              <p:nvPr/>
            </p:nvSpPr>
            <p:spPr bwMode="auto">
              <a:xfrm>
                <a:off x="4665" y="3126"/>
                <a:ext cx="77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$100 copay per visit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4" name="Rectangle 526">
                <a:extLst>
                  <a:ext uri="{FF2B5EF4-FFF2-40B4-BE49-F238E27FC236}">
                    <a16:creationId xmlns:a16="http://schemas.microsoft.com/office/drawing/2014/main" id="{F193934A-3C5A-4850-B32B-E60E36D401BD}"/>
                  </a:ext>
                </a:extLst>
              </p:cNvPr>
              <p:cNvSpPr>
                <a:spLocks noChangeArrowheads="1"/>
              </p:cNvSpPr>
              <p:nvPr/>
            </p:nvSpPr>
            <p:spPr bwMode="auto">
              <a:xfrm>
                <a:off x="5367" y="3126"/>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527">
                <a:extLst>
                  <a:ext uri="{FF2B5EF4-FFF2-40B4-BE49-F238E27FC236}">
                    <a16:creationId xmlns:a16="http://schemas.microsoft.com/office/drawing/2014/main" id="{91298971-FEEF-499A-B8AE-A45E75B3F692}"/>
                  </a:ext>
                </a:extLst>
              </p:cNvPr>
              <p:cNvSpPr>
                <a:spLocks noChangeArrowheads="1"/>
              </p:cNvSpPr>
              <p:nvPr/>
            </p:nvSpPr>
            <p:spPr bwMode="auto">
              <a:xfrm>
                <a:off x="2062" y="3111"/>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Rectangle 528">
                <a:extLst>
                  <a:ext uri="{FF2B5EF4-FFF2-40B4-BE49-F238E27FC236}">
                    <a16:creationId xmlns:a16="http://schemas.microsoft.com/office/drawing/2014/main" id="{E64909E8-72C0-4E8D-A57C-7558619EDD7A}"/>
                  </a:ext>
                </a:extLst>
              </p:cNvPr>
              <p:cNvSpPr>
                <a:spLocks noChangeArrowheads="1"/>
              </p:cNvSpPr>
              <p:nvPr/>
            </p:nvSpPr>
            <p:spPr bwMode="auto">
              <a:xfrm>
                <a:off x="2066" y="3111"/>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Rectangle 529">
                <a:extLst>
                  <a:ext uri="{FF2B5EF4-FFF2-40B4-BE49-F238E27FC236}">
                    <a16:creationId xmlns:a16="http://schemas.microsoft.com/office/drawing/2014/main" id="{F3844F24-D231-41E2-95D8-6544618555CF}"/>
                  </a:ext>
                </a:extLst>
              </p:cNvPr>
              <p:cNvSpPr>
                <a:spLocks noChangeArrowheads="1"/>
              </p:cNvSpPr>
              <p:nvPr/>
            </p:nvSpPr>
            <p:spPr bwMode="auto">
              <a:xfrm>
                <a:off x="3541" y="3111"/>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Rectangle 530">
                <a:extLst>
                  <a:ext uri="{FF2B5EF4-FFF2-40B4-BE49-F238E27FC236}">
                    <a16:creationId xmlns:a16="http://schemas.microsoft.com/office/drawing/2014/main" id="{9D7F8914-8B07-46F4-ACFA-2CE37A7E554E}"/>
                  </a:ext>
                </a:extLst>
              </p:cNvPr>
              <p:cNvSpPr>
                <a:spLocks noChangeArrowheads="1"/>
              </p:cNvSpPr>
              <p:nvPr/>
            </p:nvSpPr>
            <p:spPr bwMode="auto">
              <a:xfrm>
                <a:off x="3545" y="3111"/>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Rectangle 531">
                <a:extLst>
                  <a:ext uri="{FF2B5EF4-FFF2-40B4-BE49-F238E27FC236}">
                    <a16:creationId xmlns:a16="http://schemas.microsoft.com/office/drawing/2014/main" id="{8907993E-EF6A-440F-96E9-FFF8C99E28DF}"/>
                  </a:ext>
                </a:extLst>
              </p:cNvPr>
              <p:cNvSpPr>
                <a:spLocks noChangeArrowheads="1"/>
              </p:cNvSpPr>
              <p:nvPr/>
            </p:nvSpPr>
            <p:spPr bwMode="auto">
              <a:xfrm>
                <a:off x="5013" y="3111"/>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Rectangle 532">
                <a:extLst>
                  <a:ext uri="{FF2B5EF4-FFF2-40B4-BE49-F238E27FC236}">
                    <a16:creationId xmlns:a16="http://schemas.microsoft.com/office/drawing/2014/main" id="{73EFC26A-BA2D-45F9-BE70-6AEE570008FF}"/>
                  </a:ext>
                </a:extLst>
              </p:cNvPr>
              <p:cNvSpPr>
                <a:spLocks noChangeArrowheads="1"/>
              </p:cNvSpPr>
              <p:nvPr/>
            </p:nvSpPr>
            <p:spPr bwMode="auto">
              <a:xfrm>
                <a:off x="5017" y="3111"/>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Rectangle 533">
                <a:extLst>
                  <a:ext uri="{FF2B5EF4-FFF2-40B4-BE49-F238E27FC236}">
                    <a16:creationId xmlns:a16="http://schemas.microsoft.com/office/drawing/2014/main" id="{B3A6418C-CD8E-4819-92C2-27631F820487}"/>
                  </a:ext>
                </a:extLst>
              </p:cNvPr>
              <p:cNvSpPr>
                <a:spLocks noChangeArrowheads="1"/>
              </p:cNvSpPr>
              <p:nvPr/>
            </p:nvSpPr>
            <p:spPr bwMode="auto">
              <a:xfrm>
                <a:off x="6486" y="3111"/>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Rectangle 534">
                <a:extLst>
                  <a:ext uri="{FF2B5EF4-FFF2-40B4-BE49-F238E27FC236}">
                    <a16:creationId xmlns:a16="http://schemas.microsoft.com/office/drawing/2014/main" id="{08C5EC81-4243-43A6-8667-C8F0E9D98494}"/>
                  </a:ext>
                </a:extLst>
              </p:cNvPr>
              <p:cNvSpPr>
                <a:spLocks noChangeArrowheads="1"/>
              </p:cNvSpPr>
              <p:nvPr/>
            </p:nvSpPr>
            <p:spPr bwMode="auto">
              <a:xfrm>
                <a:off x="2062" y="3115"/>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Rectangle 535">
                <a:extLst>
                  <a:ext uri="{FF2B5EF4-FFF2-40B4-BE49-F238E27FC236}">
                    <a16:creationId xmlns:a16="http://schemas.microsoft.com/office/drawing/2014/main" id="{853FE77B-74FC-409B-B5EC-4655936F102A}"/>
                  </a:ext>
                </a:extLst>
              </p:cNvPr>
              <p:cNvSpPr>
                <a:spLocks noChangeArrowheads="1"/>
              </p:cNvSpPr>
              <p:nvPr/>
            </p:nvSpPr>
            <p:spPr bwMode="auto">
              <a:xfrm>
                <a:off x="3541" y="3115"/>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Rectangle 536">
                <a:extLst>
                  <a:ext uri="{FF2B5EF4-FFF2-40B4-BE49-F238E27FC236}">
                    <a16:creationId xmlns:a16="http://schemas.microsoft.com/office/drawing/2014/main" id="{7F1FEA3F-E2BA-4DFD-ADE5-3BEBA224BB73}"/>
                  </a:ext>
                </a:extLst>
              </p:cNvPr>
              <p:cNvSpPr>
                <a:spLocks noChangeArrowheads="1"/>
              </p:cNvSpPr>
              <p:nvPr/>
            </p:nvSpPr>
            <p:spPr bwMode="auto">
              <a:xfrm>
                <a:off x="6486" y="3115"/>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Rectangle 537">
                <a:extLst>
                  <a:ext uri="{FF2B5EF4-FFF2-40B4-BE49-F238E27FC236}">
                    <a16:creationId xmlns:a16="http://schemas.microsoft.com/office/drawing/2014/main" id="{FCFD5BD2-CB57-4F6F-883D-498809DBD645}"/>
                  </a:ext>
                </a:extLst>
              </p:cNvPr>
              <p:cNvSpPr>
                <a:spLocks noChangeArrowheads="1"/>
              </p:cNvSpPr>
              <p:nvPr/>
            </p:nvSpPr>
            <p:spPr bwMode="auto">
              <a:xfrm>
                <a:off x="2066" y="3223"/>
                <a:ext cx="1475" cy="102"/>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Rectangle 538">
                <a:extLst>
                  <a:ext uri="{FF2B5EF4-FFF2-40B4-BE49-F238E27FC236}">
                    <a16:creationId xmlns:a16="http://schemas.microsoft.com/office/drawing/2014/main" id="{1ADB2EB0-3E3D-4629-8E09-8E4967B528A4}"/>
                  </a:ext>
                </a:extLst>
              </p:cNvPr>
              <p:cNvSpPr>
                <a:spLocks noChangeArrowheads="1"/>
              </p:cNvSpPr>
              <p:nvPr/>
            </p:nvSpPr>
            <p:spPr bwMode="auto">
              <a:xfrm>
                <a:off x="2111" y="3231"/>
                <a:ext cx="1384"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Rectangle 539">
                <a:extLst>
                  <a:ext uri="{FF2B5EF4-FFF2-40B4-BE49-F238E27FC236}">
                    <a16:creationId xmlns:a16="http://schemas.microsoft.com/office/drawing/2014/main" id="{D2D36F28-7421-41BB-BF86-290486B4DBDB}"/>
                  </a:ext>
                </a:extLst>
              </p:cNvPr>
              <p:cNvSpPr>
                <a:spLocks noChangeArrowheads="1"/>
              </p:cNvSpPr>
              <p:nvPr/>
            </p:nvSpPr>
            <p:spPr bwMode="auto">
              <a:xfrm>
                <a:off x="2114" y="3231"/>
                <a:ext cx="882"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Urgent Care Services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8" name="Rectangle 540">
                <a:extLst>
                  <a:ext uri="{FF2B5EF4-FFF2-40B4-BE49-F238E27FC236}">
                    <a16:creationId xmlns:a16="http://schemas.microsoft.com/office/drawing/2014/main" id="{1B33FC86-1B53-48E6-A496-1D1BF36AC955}"/>
                  </a:ext>
                </a:extLst>
              </p:cNvPr>
              <p:cNvSpPr>
                <a:spLocks noChangeArrowheads="1"/>
              </p:cNvSpPr>
              <p:nvPr/>
            </p:nvSpPr>
            <p:spPr bwMode="auto">
              <a:xfrm>
                <a:off x="2913" y="3231"/>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9" name="Rectangle 541">
                <a:extLst>
                  <a:ext uri="{FF2B5EF4-FFF2-40B4-BE49-F238E27FC236}">
                    <a16:creationId xmlns:a16="http://schemas.microsoft.com/office/drawing/2014/main" id="{B9106F6D-5B64-4428-8E43-420F1F9821B7}"/>
                  </a:ext>
                </a:extLst>
              </p:cNvPr>
              <p:cNvSpPr>
                <a:spLocks noChangeArrowheads="1"/>
              </p:cNvSpPr>
              <p:nvPr/>
            </p:nvSpPr>
            <p:spPr bwMode="auto">
              <a:xfrm>
                <a:off x="3545" y="3223"/>
                <a:ext cx="1468" cy="102"/>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Rectangle 542">
                <a:extLst>
                  <a:ext uri="{FF2B5EF4-FFF2-40B4-BE49-F238E27FC236}">
                    <a16:creationId xmlns:a16="http://schemas.microsoft.com/office/drawing/2014/main" id="{2C00B652-FDD8-4851-B8B1-25503010B3AB}"/>
                  </a:ext>
                </a:extLst>
              </p:cNvPr>
              <p:cNvSpPr>
                <a:spLocks noChangeArrowheads="1"/>
              </p:cNvSpPr>
              <p:nvPr/>
            </p:nvSpPr>
            <p:spPr bwMode="auto">
              <a:xfrm>
                <a:off x="3590" y="3231"/>
                <a:ext cx="1378"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Rectangle 543">
                <a:extLst>
                  <a:ext uri="{FF2B5EF4-FFF2-40B4-BE49-F238E27FC236}">
                    <a16:creationId xmlns:a16="http://schemas.microsoft.com/office/drawing/2014/main" id="{6C5E4C6D-0D45-4E6B-93D8-78EF28C752B1}"/>
                  </a:ext>
                </a:extLst>
              </p:cNvPr>
              <p:cNvSpPr>
                <a:spLocks noChangeArrowheads="1"/>
              </p:cNvSpPr>
              <p:nvPr/>
            </p:nvSpPr>
            <p:spPr bwMode="auto">
              <a:xfrm>
                <a:off x="3592" y="3231"/>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2" name="Rectangle 544">
                <a:extLst>
                  <a:ext uri="{FF2B5EF4-FFF2-40B4-BE49-F238E27FC236}">
                    <a16:creationId xmlns:a16="http://schemas.microsoft.com/office/drawing/2014/main" id="{130213AC-0C1A-4FA1-980C-00F3ED556029}"/>
                  </a:ext>
                </a:extLst>
              </p:cNvPr>
              <p:cNvSpPr>
                <a:spLocks noChangeArrowheads="1"/>
              </p:cNvSpPr>
              <p:nvPr/>
            </p:nvSpPr>
            <p:spPr bwMode="auto">
              <a:xfrm>
                <a:off x="5017" y="3223"/>
                <a:ext cx="1469" cy="102"/>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Rectangle 545">
                <a:extLst>
                  <a:ext uri="{FF2B5EF4-FFF2-40B4-BE49-F238E27FC236}">
                    <a16:creationId xmlns:a16="http://schemas.microsoft.com/office/drawing/2014/main" id="{D962A145-6602-41AF-A8E3-9C4635CC2EBA}"/>
                  </a:ext>
                </a:extLst>
              </p:cNvPr>
              <p:cNvSpPr>
                <a:spLocks noChangeArrowheads="1"/>
              </p:cNvSpPr>
              <p:nvPr/>
            </p:nvSpPr>
            <p:spPr bwMode="auto">
              <a:xfrm>
                <a:off x="5063" y="3231"/>
                <a:ext cx="1377" cy="86"/>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Rectangle 546">
                <a:extLst>
                  <a:ext uri="{FF2B5EF4-FFF2-40B4-BE49-F238E27FC236}">
                    <a16:creationId xmlns:a16="http://schemas.microsoft.com/office/drawing/2014/main" id="{908512EB-FB73-4F0D-9092-970691A3785D}"/>
                  </a:ext>
                </a:extLst>
              </p:cNvPr>
              <p:cNvSpPr>
                <a:spLocks noChangeArrowheads="1"/>
              </p:cNvSpPr>
              <p:nvPr/>
            </p:nvSpPr>
            <p:spPr bwMode="auto">
              <a:xfrm>
                <a:off x="5065" y="3231"/>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5" name="Rectangle 547">
                <a:extLst>
                  <a:ext uri="{FF2B5EF4-FFF2-40B4-BE49-F238E27FC236}">
                    <a16:creationId xmlns:a16="http://schemas.microsoft.com/office/drawing/2014/main" id="{66120341-A5DC-4859-A9F8-F57536AAEF98}"/>
                  </a:ext>
                </a:extLst>
              </p:cNvPr>
              <p:cNvSpPr>
                <a:spLocks noChangeArrowheads="1"/>
              </p:cNvSpPr>
              <p:nvPr/>
            </p:nvSpPr>
            <p:spPr bwMode="auto">
              <a:xfrm>
                <a:off x="2062" y="3218"/>
                <a:ext cx="4"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Rectangle 548">
                <a:extLst>
                  <a:ext uri="{FF2B5EF4-FFF2-40B4-BE49-F238E27FC236}">
                    <a16:creationId xmlns:a16="http://schemas.microsoft.com/office/drawing/2014/main" id="{450152BD-7FD2-4153-B209-461E8A2D757C}"/>
                  </a:ext>
                </a:extLst>
              </p:cNvPr>
              <p:cNvSpPr>
                <a:spLocks noChangeArrowheads="1"/>
              </p:cNvSpPr>
              <p:nvPr/>
            </p:nvSpPr>
            <p:spPr bwMode="auto">
              <a:xfrm>
                <a:off x="2066" y="3218"/>
                <a:ext cx="1475"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Rectangle 549">
                <a:extLst>
                  <a:ext uri="{FF2B5EF4-FFF2-40B4-BE49-F238E27FC236}">
                    <a16:creationId xmlns:a16="http://schemas.microsoft.com/office/drawing/2014/main" id="{09DA07C8-FBAD-451A-9B8D-0C228D8A9926}"/>
                  </a:ext>
                </a:extLst>
              </p:cNvPr>
              <p:cNvSpPr>
                <a:spLocks noChangeArrowheads="1"/>
              </p:cNvSpPr>
              <p:nvPr/>
            </p:nvSpPr>
            <p:spPr bwMode="auto">
              <a:xfrm>
                <a:off x="3541" y="3218"/>
                <a:ext cx="4"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Rectangle 550">
                <a:extLst>
                  <a:ext uri="{FF2B5EF4-FFF2-40B4-BE49-F238E27FC236}">
                    <a16:creationId xmlns:a16="http://schemas.microsoft.com/office/drawing/2014/main" id="{7D299867-8A26-44C7-818D-27547490ABEF}"/>
                  </a:ext>
                </a:extLst>
              </p:cNvPr>
              <p:cNvSpPr>
                <a:spLocks noChangeArrowheads="1"/>
              </p:cNvSpPr>
              <p:nvPr/>
            </p:nvSpPr>
            <p:spPr bwMode="auto">
              <a:xfrm>
                <a:off x="3545" y="3218"/>
                <a:ext cx="1468"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Rectangle 551">
                <a:extLst>
                  <a:ext uri="{FF2B5EF4-FFF2-40B4-BE49-F238E27FC236}">
                    <a16:creationId xmlns:a16="http://schemas.microsoft.com/office/drawing/2014/main" id="{C866CD7C-F577-4604-A24C-001637C154FE}"/>
                  </a:ext>
                </a:extLst>
              </p:cNvPr>
              <p:cNvSpPr>
                <a:spLocks noChangeArrowheads="1"/>
              </p:cNvSpPr>
              <p:nvPr/>
            </p:nvSpPr>
            <p:spPr bwMode="auto">
              <a:xfrm>
                <a:off x="5013" y="3218"/>
                <a:ext cx="4"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Rectangle 552">
                <a:extLst>
                  <a:ext uri="{FF2B5EF4-FFF2-40B4-BE49-F238E27FC236}">
                    <a16:creationId xmlns:a16="http://schemas.microsoft.com/office/drawing/2014/main" id="{2031BE0D-B92A-446E-BF46-CA62939D0024}"/>
                  </a:ext>
                </a:extLst>
              </p:cNvPr>
              <p:cNvSpPr>
                <a:spLocks noChangeArrowheads="1"/>
              </p:cNvSpPr>
              <p:nvPr/>
            </p:nvSpPr>
            <p:spPr bwMode="auto">
              <a:xfrm>
                <a:off x="5017" y="3218"/>
                <a:ext cx="1469"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Rectangle 553">
                <a:extLst>
                  <a:ext uri="{FF2B5EF4-FFF2-40B4-BE49-F238E27FC236}">
                    <a16:creationId xmlns:a16="http://schemas.microsoft.com/office/drawing/2014/main" id="{DCF925CF-41CD-44B8-8991-B4B4DEE7D87B}"/>
                  </a:ext>
                </a:extLst>
              </p:cNvPr>
              <p:cNvSpPr>
                <a:spLocks noChangeArrowheads="1"/>
              </p:cNvSpPr>
              <p:nvPr/>
            </p:nvSpPr>
            <p:spPr bwMode="auto">
              <a:xfrm>
                <a:off x="6486" y="3218"/>
                <a:ext cx="4" cy="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Rectangle 554">
                <a:extLst>
                  <a:ext uri="{FF2B5EF4-FFF2-40B4-BE49-F238E27FC236}">
                    <a16:creationId xmlns:a16="http://schemas.microsoft.com/office/drawing/2014/main" id="{F6A4999E-8CEC-46B1-A0C4-76C66E86C886}"/>
                  </a:ext>
                </a:extLst>
              </p:cNvPr>
              <p:cNvSpPr>
                <a:spLocks noChangeArrowheads="1"/>
              </p:cNvSpPr>
              <p:nvPr/>
            </p:nvSpPr>
            <p:spPr bwMode="auto">
              <a:xfrm>
                <a:off x="2062" y="3223"/>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Rectangle 555">
                <a:extLst>
                  <a:ext uri="{FF2B5EF4-FFF2-40B4-BE49-F238E27FC236}">
                    <a16:creationId xmlns:a16="http://schemas.microsoft.com/office/drawing/2014/main" id="{687B29E1-79BA-4CAA-86AC-728DFD52C35B}"/>
                  </a:ext>
                </a:extLst>
              </p:cNvPr>
              <p:cNvSpPr>
                <a:spLocks noChangeArrowheads="1"/>
              </p:cNvSpPr>
              <p:nvPr/>
            </p:nvSpPr>
            <p:spPr bwMode="auto">
              <a:xfrm>
                <a:off x="3541" y="3223"/>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Rectangle 556">
                <a:extLst>
                  <a:ext uri="{FF2B5EF4-FFF2-40B4-BE49-F238E27FC236}">
                    <a16:creationId xmlns:a16="http://schemas.microsoft.com/office/drawing/2014/main" id="{2331D6B6-207C-4CB2-9361-06666F630901}"/>
                  </a:ext>
                </a:extLst>
              </p:cNvPr>
              <p:cNvSpPr>
                <a:spLocks noChangeArrowheads="1"/>
              </p:cNvSpPr>
              <p:nvPr/>
            </p:nvSpPr>
            <p:spPr bwMode="auto">
              <a:xfrm>
                <a:off x="5013" y="3223"/>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Rectangle 557">
                <a:extLst>
                  <a:ext uri="{FF2B5EF4-FFF2-40B4-BE49-F238E27FC236}">
                    <a16:creationId xmlns:a16="http://schemas.microsoft.com/office/drawing/2014/main" id="{6C069659-8D79-4D1D-8E7D-B072F73C691E}"/>
                  </a:ext>
                </a:extLst>
              </p:cNvPr>
              <p:cNvSpPr>
                <a:spLocks noChangeArrowheads="1"/>
              </p:cNvSpPr>
              <p:nvPr/>
            </p:nvSpPr>
            <p:spPr bwMode="auto">
              <a:xfrm>
                <a:off x="6486" y="3223"/>
                <a:ext cx="4" cy="102"/>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Rectangle 558">
                <a:extLst>
                  <a:ext uri="{FF2B5EF4-FFF2-40B4-BE49-F238E27FC236}">
                    <a16:creationId xmlns:a16="http://schemas.microsoft.com/office/drawing/2014/main" id="{48C5ECAC-AB58-44B3-A1B8-6AF36D6D18C9}"/>
                  </a:ext>
                </a:extLst>
              </p:cNvPr>
              <p:cNvSpPr>
                <a:spLocks noChangeArrowheads="1"/>
              </p:cNvSpPr>
              <p:nvPr/>
            </p:nvSpPr>
            <p:spPr bwMode="auto">
              <a:xfrm>
                <a:off x="2066" y="3329"/>
                <a:ext cx="1475"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Rectangle 559">
                <a:extLst>
                  <a:ext uri="{FF2B5EF4-FFF2-40B4-BE49-F238E27FC236}">
                    <a16:creationId xmlns:a16="http://schemas.microsoft.com/office/drawing/2014/main" id="{1BC7F6B3-758B-426C-95C0-3D99AF5C3914}"/>
                  </a:ext>
                </a:extLst>
              </p:cNvPr>
              <p:cNvSpPr>
                <a:spLocks noChangeArrowheads="1"/>
              </p:cNvSpPr>
              <p:nvPr/>
            </p:nvSpPr>
            <p:spPr bwMode="auto">
              <a:xfrm>
                <a:off x="2111" y="3337"/>
                <a:ext cx="1384"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Rectangle 560">
                <a:extLst>
                  <a:ext uri="{FF2B5EF4-FFF2-40B4-BE49-F238E27FC236}">
                    <a16:creationId xmlns:a16="http://schemas.microsoft.com/office/drawing/2014/main" id="{A5BBE73D-30DB-4003-9376-1F0098FAADDA}"/>
                  </a:ext>
                </a:extLst>
              </p:cNvPr>
              <p:cNvSpPr>
                <a:spLocks noChangeArrowheads="1"/>
              </p:cNvSpPr>
              <p:nvPr/>
            </p:nvSpPr>
            <p:spPr bwMode="auto">
              <a:xfrm>
                <a:off x="2114" y="3340"/>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9" name="Rectangle 561">
                <a:extLst>
                  <a:ext uri="{FF2B5EF4-FFF2-40B4-BE49-F238E27FC236}">
                    <a16:creationId xmlns:a16="http://schemas.microsoft.com/office/drawing/2014/main" id="{244434D0-9782-4CF8-9EC5-C3D1BCFCF0F5}"/>
                  </a:ext>
                </a:extLst>
              </p:cNvPr>
              <p:cNvSpPr>
                <a:spLocks noChangeArrowheads="1"/>
              </p:cNvSpPr>
              <p:nvPr/>
            </p:nvSpPr>
            <p:spPr bwMode="auto">
              <a:xfrm>
                <a:off x="3545" y="3329"/>
                <a:ext cx="1468"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Rectangle 562">
                <a:extLst>
                  <a:ext uri="{FF2B5EF4-FFF2-40B4-BE49-F238E27FC236}">
                    <a16:creationId xmlns:a16="http://schemas.microsoft.com/office/drawing/2014/main" id="{ED2AF5A1-C2C3-4974-8BDF-421540129A10}"/>
                  </a:ext>
                </a:extLst>
              </p:cNvPr>
              <p:cNvSpPr>
                <a:spLocks noChangeArrowheads="1"/>
              </p:cNvSpPr>
              <p:nvPr/>
            </p:nvSpPr>
            <p:spPr bwMode="auto">
              <a:xfrm>
                <a:off x="3590" y="3337"/>
                <a:ext cx="1378"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Rectangle 563">
                <a:extLst>
                  <a:ext uri="{FF2B5EF4-FFF2-40B4-BE49-F238E27FC236}">
                    <a16:creationId xmlns:a16="http://schemas.microsoft.com/office/drawing/2014/main" id="{50B3FD33-D927-45CA-B491-ED38DF300F08}"/>
                  </a:ext>
                </a:extLst>
              </p:cNvPr>
              <p:cNvSpPr>
                <a:spLocks noChangeArrowheads="1"/>
              </p:cNvSpPr>
              <p:nvPr/>
            </p:nvSpPr>
            <p:spPr bwMode="auto">
              <a:xfrm>
                <a:off x="3592" y="3340"/>
                <a:ext cx="75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$45 copay per visit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2" name="Rectangle 564">
                <a:extLst>
                  <a:ext uri="{FF2B5EF4-FFF2-40B4-BE49-F238E27FC236}">
                    <a16:creationId xmlns:a16="http://schemas.microsoft.com/office/drawing/2014/main" id="{4F234794-9CD1-4606-8993-053E4C6FD780}"/>
                  </a:ext>
                </a:extLst>
              </p:cNvPr>
              <p:cNvSpPr>
                <a:spLocks noChangeArrowheads="1"/>
              </p:cNvSpPr>
              <p:nvPr/>
            </p:nvSpPr>
            <p:spPr bwMode="auto">
              <a:xfrm>
                <a:off x="4273" y="3340"/>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3" name="Rectangle 565">
                <a:extLst>
                  <a:ext uri="{FF2B5EF4-FFF2-40B4-BE49-F238E27FC236}">
                    <a16:creationId xmlns:a16="http://schemas.microsoft.com/office/drawing/2014/main" id="{73852DCF-661E-4AEB-A4E2-4909DFF9FADB}"/>
                  </a:ext>
                </a:extLst>
              </p:cNvPr>
              <p:cNvSpPr>
                <a:spLocks noChangeArrowheads="1"/>
              </p:cNvSpPr>
              <p:nvPr/>
            </p:nvSpPr>
            <p:spPr bwMode="auto">
              <a:xfrm>
                <a:off x="5017" y="3329"/>
                <a:ext cx="1469"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Rectangle 566">
                <a:extLst>
                  <a:ext uri="{FF2B5EF4-FFF2-40B4-BE49-F238E27FC236}">
                    <a16:creationId xmlns:a16="http://schemas.microsoft.com/office/drawing/2014/main" id="{CC3A5310-DFC3-4085-BD27-AA32B6804031}"/>
                  </a:ext>
                </a:extLst>
              </p:cNvPr>
              <p:cNvSpPr>
                <a:spLocks noChangeArrowheads="1"/>
              </p:cNvSpPr>
              <p:nvPr/>
            </p:nvSpPr>
            <p:spPr bwMode="auto">
              <a:xfrm>
                <a:off x="5063" y="3337"/>
                <a:ext cx="1377"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Rectangle 567">
                <a:extLst>
                  <a:ext uri="{FF2B5EF4-FFF2-40B4-BE49-F238E27FC236}">
                    <a16:creationId xmlns:a16="http://schemas.microsoft.com/office/drawing/2014/main" id="{C5768759-C869-4483-A06E-3F9388E0ED77}"/>
                  </a:ext>
                </a:extLst>
              </p:cNvPr>
              <p:cNvSpPr>
                <a:spLocks noChangeArrowheads="1"/>
              </p:cNvSpPr>
              <p:nvPr/>
            </p:nvSpPr>
            <p:spPr bwMode="auto">
              <a:xfrm>
                <a:off x="5065" y="3340"/>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6" name="Rectangle 568">
                <a:extLst>
                  <a:ext uri="{FF2B5EF4-FFF2-40B4-BE49-F238E27FC236}">
                    <a16:creationId xmlns:a16="http://schemas.microsoft.com/office/drawing/2014/main" id="{1758D1FA-3CB3-4273-BA6E-CA337FBBEA3E}"/>
                  </a:ext>
                </a:extLst>
              </p:cNvPr>
              <p:cNvSpPr>
                <a:spLocks noChangeArrowheads="1"/>
              </p:cNvSpPr>
              <p:nvPr/>
            </p:nvSpPr>
            <p:spPr bwMode="auto">
              <a:xfrm>
                <a:off x="5109" y="3340"/>
                <a:ext cx="15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7" name="Rectangle 569">
                <a:extLst>
                  <a:ext uri="{FF2B5EF4-FFF2-40B4-BE49-F238E27FC236}">
                    <a16:creationId xmlns:a16="http://schemas.microsoft.com/office/drawing/2014/main" id="{F12603EA-9FEF-4C22-A77C-123C1E99861D}"/>
                  </a:ext>
                </a:extLst>
              </p:cNvPr>
              <p:cNvSpPr>
                <a:spLocks noChangeArrowheads="1"/>
              </p:cNvSpPr>
              <p:nvPr/>
            </p:nvSpPr>
            <p:spPr bwMode="auto">
              <a:xfrm>
                <a:off x="5224" y="3340"/>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8" name="Rectangle 570">
                <a:extLst>
                  <a:ext uri="{FF2B5EF4-FFF2-40B4-BE49-F238E27FC236}">
                    <a16:creationId xmlns:a16="http://schemas.microsoft.com/office/drawing/2014/main" id="{870C1AC8-CF9E-473E-968C-2D921731BC4E}"/>
                  </a:ext>
                </a:extLst>
              </p:cNvPr>
              <p:cNvSpPr>
                <a:spLocks noChangeArrowheads="1"/>
              </p:cNvSpPr>
              <p:nvPr/>
            </p:nvSpPr>
            <p:spPr bwMode="auto">
              <a:xfrm>
                <a:off x="5245" y="3340"/>
                <a:ext cx="107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coinsurance after deductible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9" name="Rectangle 571">
                <a:extLst>
                  <a:ext uri="{FF2B5EF4-FFF2-40B4-BE49-F238E27FC236}">
                    <a16:creationId xmlns:a16="http://schemas.microsoft.com/office/drawing/2014/main" id="{CCDBA476-1543-4F6F-948A-394673E34633}"/>
                  </a:ext>
                </a:extLst>
              </p:cNvPr>
              <p:cNvSpPr>
                <a:spLocks noChangeArrowheads="1"/>
              </p:cNvSpPr>
              <p:nvPr/>
            </p:nvSpPr>
            <p:spPr bwMode="auto">
              <a:xfrm>
                <a:off x="6234" y="3340"/>
                <a:ext cx="8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0" name="Rectangle 572">
                <a:extLst>
                  <a:ext uri="{FF2B5EF4-FFF2-40B4-BE49-F238E27FC236}">
                    <a16:creationId xmlns:a16="http://schemas.microsoft.com/office/drawing/2014/main" id="{D7A1A127-E474-4ED1-8A5C-BD6D16B899DA}"/>
                  </a:ext>
                </a:extLst>
              </p:cNvPr>
              <p:cNvSpPr>
                <a:spLocks noChangeArrowheads="1"/>
              </p:cNvSpPr>
              <p:nvPr/>
            </p:nvSpPr>
            <p:spPr bwMode="auto">
              <a:xfrm>
                <a:off x="6277" y="3340"/>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1" name="Rectangle 573">
                <a:extLst>
                  <a:ext uri="{FF2B5EF4-FFF2-40B4-BE49-F238E27FC236}">
                    <a16:creationId xmlns:a16="http://schemas.microsoft.com/office/drawing/2014/main" id="{3145CC13-4B70-49FD-BD4A-B910F3075B82}"/>
                  </a:ext>
                </a:extLst>
              </p:cNvPr>
              <p:cNvSpPr>
                <a:spLocks noChangeArrowheads="1"/>
              </p:cNvSpPr>
              <p:nvPr/>
            </p:nvSpPr>
            <p:spPr bwMode="auto">
              <a:xfrm>
                <a:off x="2062" y="3325"/>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Rectangle 574">
                <a:extLst>
                  <a:ext uri="{FF2B5EF4-FFF2-40B4-BE49-F238E27FC236}">
                    <a16:creationId xmlns:a16="http://schemas.microsoft.com/office/drawing/2014/main" id="{EBBEFA02-D57A-4124-B24F-5076BFC07D5E}"/>
                  </a:ext>
                </a:extLst>
              </p:cNvPr>
              <p:cNvSpPr>
                <a:spLocks noChangeArrowheads="1"/>
              </p:cNvSpPr>
              <p:nvPr/>
            </p:nvSpPr>
            <p:spPr bwMode="auto">
              <a:xfrm>
                <a:off x="2066" y="3325"/>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Rectangle 575">
                <a:extLst>
                  <a:ext uri="{FF2B5EF4-FFF2-40B4-BE49-F238E27FC236}">
                    <a16:creationId xmlns:a16="http://schemas.microsoft.com/office/drawing/2014/main" id="{DF8EA5F5-FDC4-462C-A510-CB019F9A5984}"/>
                  </a:ext>
                </a:extLst>
              </p:cNvPr>
              <p:cNvSpPr>
                <a:spLocks noChangeArrowheads="1"/>
              </p:cNvSpPr>
              <p:nvPr/>
            </p:nvSpPr>
            <p:spPr bwMode="auto">
              <a:xfrm>
                <a:off x="3541" y="3325"/>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Rectangle 576">
                <a:extLst>
                  <a:ext uri="{FF2B5EF4-FFF2-40B4-BE49-F238E27FC236}">
                    <a16:creationId xmlns:a16="http://schemas.microsoft.com/office/drawing/2014/main" id="{F4E3B58E-C8B1-43F6-9F32-137C3A02803A}"/>
                  </a:ext>
                </a:extLst>
              </p:cNvPr>
              <p:cNvSpPr>
                <a:spLocks noChangeArrowheads="1"/>
              </p:cNvSpPr>
              <p:nvPr/>
            </p:nvSpPr>
            <p:spPr bwMode="auto">
              <a:xfrm>
                <a:off x="3545" y="3325"/>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Rectangle 577">
                <a:extLst>
                  <a:ext uri="{FF2B5EF4-FFF2-40B4-BE49-F238E27FC236}">
                    <a16:creationId xmlns:a16="http://schemas.microsoft.com/office/drawing/2014/main" id="{E6385E12-37EC-42A5-A505-3EDBC0A7B78B}"/>
                  </a:ext>
                </a:extLst>
              </p:cNvPr>
              <p:cNvSpPr>
                <a:spLocks noChangeArrowheads="1"/>
              </p:cNvSpPr>
              <p:nvPr/>
            </p:nvSpPr>
            <p:spPr bwMode="auto">
              <a:xfrm>
                <a:off x="5013" y="3325"/>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Rectangle 578">
                <a:extLst>
                  <a:ext uri="{FF2B5EF4-FFF2-40B4-BE49-F238E27FC236}">
                    <a16:creationId xmlns:a16="http://schemas.microsoft.com/office/drawing/2014/main" id="{ECFCD03F-400F-4264-8CE4-4375A0C5FC25}"/>
                  </a:ext>
                </a:extLst>
              </p:cNvPr>
              <p:cNvSpPr>
                <a:spLocks noChangeArrowheads="1"/>
              </p:cNvSpPr>
              <p:nvPr/>
            </p:nvSpPr>
            <p:spPr bwMode="auto">
              <a:xfrm>
                <a:off x="5017" y="3325"/>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Rectangle 579">
                <a:extLst>
                  <a:ext uri="{FF2B5EF4-FFF2-40B4-BE49-F238E27FC236}">
                    <a16:creationId xmlns:a16="http://schemas.microsoft.com/office/drawing/2014/main" id="{BC72E567-3D6B-49AE-8418-BA4EF58D5AD4}"/>
                  </a:ext>
                </a:extLst>
              </p:cNvPr>
              <p:cNvSpPr>
                <a:spLocks noChangeArrowheads="1"/>
              </p:cNvSpPr>
              <p:nvPr/>
            </p:nvSpPr>
            <p:spPr bwMode="auto">
              <a:xfrm>
                <a:off x="6486" y="3325"/>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Rectangle 580">
                <a:extLst>
                  <a:ext uri="{FF2B5EF4-FFF2-40B4-BE49-F238E27FC236}">
                    <a16:creationId xmlns:a16="http://schemas.microsoft.com/office/drawing/2014/main" id="{1839B101-0E9F-415D-B674-9315D69EBBAF}"/>
                  </a:ext>
                </a:extLst>
              </p:cNvPr>
              <p:cNvSpPr>
                <a:spLocks noChangeArrowheads="1"/>
              </p:cNvSpPr>
              <p:nvPr/>
            </p:nvSpPr>
            <p:spPr bwMode="auto">
              <a:xfrm>
                <a:off x="2062" y="3329"/>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Rectangle 581">
                <a:extLst>
                  <a:ext uri="{FF2B5EF4-FFF2-40B4-BE49-F238E27FC236}">
                    <a16:creationId xmlns:a16="http://schemas.microsoft.com/office/drawing/2014/main" id="{7F14E991-3687-463A-9783-4D0B9A158512}"/>
                  </a:ext>
                </a:extLst>
              </p:cNvPr>
              <p:cNvSpPr>
                <a:spLocks noChangeArrowheads="1"/>
              </p:cNvSpPr>
              <p:nvPr/>
            </p:nvSpPr>
            <p:spPr bwMode="auto">
              <a:xfrm>
                <a:off x="3541" y="3329"/>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Rectangle 582">
                <a:extLst>
                  <a:ext uri="{FF2B5EF4-FFF2-40B4-BE49-F238E27FC236}">
                    <a16:creationId xmlns:a16="http://schemas.microsoft.com/office/drawing/2014/main" id="{2B4D4878-A991-434A-9129-569B7A68F722}"/>
                  </a:ext>
                </a:extLst>
              </p:cNvPr>
              <p:cNvSpPr>
                <a:spLocks noChangeArrowheads="1"/>
              </p:cNvSpPr>
              <p:nvPr/>
            </p:nvSpPr>
            <p:spPr bwMode="auto">
              <a:xfrm>
                <a:off x="5013" y="3329"/>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Rectangle 583">
                <a:extLst>
                  <a:ext uri="{FF2B5EF4-FFF2-40B4-BE49-F238E27FC236}">
                    <a16:creationId xmlns:a16="http://schemas.microsoft.com/office/drawing/2014/main" id="{D4A41976-DAE1-4398-B953-21AA2A2AD36E}"/>
                  </a:ext>
                </a:extLst>
              </p:cNvPr>
              <p:cNvSpPr>
                <a:spLocks noChangeArrowheads="1"/>
              </p:cNvSpPr>
              <p:nvPr/>
            </p:nvSpPr>
            <p:spPr bwMode="auto">
              <a:xfrm>
                <a:off x="6486" y="3329"/>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Rectangle 584">
                <a:extLst>
                  <a:ext uri="{FF2B5EF4-FFF2-40B4-BE49-F238E27FC236}">
                    <a16:creationId xmlns:a16="http://schemas.microsoft.com/office/drawing/2014/main" id="{AFB8BE64-5C56-49B6-B5E7-57AC03A2D0C0}"/>
                  </a:ext>
                </a:extLst>
              </p:cNvPr>
              <p:cNvSpPr>
                <a:spLocks noChangeArrowheads="1"/>
              </p:cNvSpPr>
              <p:nvPr/>
            </p:nvSpPr>
            <p:spPr bwMode="auto">
              <a:xfrm>
                <a:off x="2066" y="3436"/>
                <a:ext cx="1475"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Rectangle 585">
                <a:extLst>
                  <a:ext uri="{FF2B5EF4-FFF2-40B4-BE49-F238E27FC236}">
                    <a16:creationId xmlns:a16="http://schemas.microsoft.com/office/drawing/2014/main" id="{AC302EC1-410E-4452-8D8A-5593C8DACA37}"/>
                  </a:ext>
                </a:extLst>
              </p:cNvPr>
              <p:cNvSpPr>
                <a:spLocks noChangeArrowheads="1"/>
              </p:cNvSpPr>
              <p:nvPr/>
            </p:nvSpPr>
            <p:spPr bwMode="auto">
              <a:xfrm>
                <a:off x="2111" y="3444"/>
                <a:ext cx="1384"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Rectangle 586">
                <a:extLst>
                  <a:ext uri="{FF2B5EF4-FFF2-40B4-BE49-F238E27FC236}">
                    <a16:creationId xmlns:a16="http://schemas.microsoft.com/office/drawing/2014/main" id="{BEED719B-BE1C-4C90-A264-5E9BFA33DF07}"/>
                  </a:ext>
                </a:extLst>
              </p:cNvPr>
              <p:cNvSpPr>
                <a:spLocks noChangeArrowheads="1"/>
              </p:cNvSpPr>
              <p:nvPr/>
            </p:nvSpPr>
            <p:spPr bwMode="auto">
              <a:xfrm>
                <a:off x="2114" y="3445"/>
                <a:ext cx="812"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Hearing Aid Benefit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5" name="Rectangle 587">
                <a:extLst>
                  <a:ext uri="{FF2B5EF4-FFF2-40B4-BE49-F238E27FC236}">
                    <a16:creationId xmlns:a16="http://schemas.microsoft.com/office/drawing/2014/main" id="{6502D51B-40BE-459D-8199-80965F1377A4}"/>
                  </a:ext>
                </a:extLst>
              </p:cNvPr>
              <p:cNvSpPr>
                <a:spLocks noChangeArrowheads="1"/>
              </p:cNvSpPr>
              <p:nvPr/>
            </p:nvSpPr>
            <p:spPr bwMode="auto">
              <a:xfrm>
                <a:off x="2847" y="3445"/>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6" name="Rectangle 588">
                <a:extLst>
                  <a:ext uri="{FF2B5EF4-FFF2-40B4-BE49-F238E27FC236}">
                    <a16:creationId xmlns:a16="http://schemas.microsoft.com/office/drawing/2014/main" id="{C6EF70FD-78A2-4826-BE08-340BFE322829}"/>
                  </a:ext>
                </a:extLst>
              </p:cNvPr>
              <p:cNvSpPr>
                <a:spLocks noChangeArrowheads="1"/>
              </p:cNvSpPr>
              <p:nvPr/>
            </p:nvSpPr>
            <p:spPr bwMode="auto">
              <a:xfrm>
                <a:off x="3545" y="3436"/>
                <a:ext cx="1468"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Rectangle 589">
                <a:extLst>
                  <a:ext uri="{FF2B5EF4-FFF2-40B4-BE49-F238E27FC236}">
                    <a16:creationId xmlns:a16="http://schemas.microsoft.com/office/drawing/2014/main" id="{05E1E569-3CDC-41A0-B793-33308D4BBAE5}"/>
                  </a:ext>
                </a:extLst>
              </p:cNvPr>
              <p:cNvSpPr>
                <a:spLocks noChangeArrowheads="1"/>
              </p:cNvSpPr>
              <p:nvPr/>
            </p:nvSpPr>
            <p:spPr bwMode="auto">
              <a:xfrm>
                <a:off x="3590" y="3444"/>
                <a:ext cx="1378"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Rectangle 590">
                <a:extLst>
                  <a:ext uri="{FF2B5EF4-FFF2-40B4-BE49-F238E27FC236}">
                    <a16:creationId xmlns:a16="http://schemas.microsoft.com/office/drawing/2014/main" id="{CD406EA0-B8D1-42E6-81FA-D9462737EAF0}"/>
                  </a:ext>
                </a:extLst>
              </p:cNvPr>
              <p:cNvSpPr>
                <a:spLocks noChangeArrowheads="1"/>
              </p:cNvSpPr>
              <p:nvPr/>
            </p:nvSpPr>
            <p:spPr bwMode="auto">
              <a:xfrm>
                <a:off x="3592" y="3445"/>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9" name="Rectangle 591">
                <a:extLst>
                  <a:ext uri="{FF2B5EF4-FFF2-40B4-BE49-F238E27FC236}">
                    <a16:creationId xmlns:a16="http://schemas.microsoft.com/office/drawing/2014/main" id="{83158DE8-EAC0-4CDC-A36A-76BB95F4D395}"/>
                  </a:ext>
                </a:extLst>
              </p:cNvPr>
              <p:cNvSpPr>
                <a:spLocks noChangeArrowheads="1"/>
              </p:cNvSpPr>
              <p:nvPr/>
            </p:nvSpPr>
            <p:spPr bwMode="auto">
              <a:xfrm>
                <a:off x="5017" y="3436"/>
                <a:ext cx="1469" cy="103"/>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Rectangle 592">
                <a:extLst>
                  <a:ext uri="{FF2B5EF4-FFF2-40B4-BE49-F238E27FC236}">
                    <a16:creationId xmlns:a16="http://schemas.microsoft.com/office/drawing/2014/main" id="{A21DEC28-F541-4C24-A05A-4038BD02B3CA}"/>
                  </a:ext>
                </a:extLst>
              </p:cNvPr>
              <p:cNvSpPr>
                <a:spLocks noChangeArrowheads="1"/>
              </p:cNvSpPr>
              <p:nvPr/>
            </p:nvSpPr>
            <p:spPr bwMode="auto">
              <a:xfrm>
                <a:off x="5063" y="3444"/>
                <a:ext cx="1377" cy="87"/>
              </a:xfrm>
              <a:prstGeom prst="rect">
                <a:avLst/>
              </a:prstGeom>
              <a:solidFill>
                <a:srgbClr val="D3DF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Rectangle 593">
                <a:extLst>
                  <a:ext uri="{FF2B5EF4-FFF2-40B4-BE49-F238E27FC236}">
                    <a16:creationId xmlns:a16="http://schemas.microsoft.com/office/drawing/2014/main" id="{8950C33D-4D07-48B4-9E94-4B7EC770D69C}"/>
                  </a:ext>
                </a:extLst>
              </p:cNvPr>
              <p:cNvSpPr>
                <a:spLocks noChangeArrowheads="1"/>
              </p:cNvSpPr>
              <p:nvPr/>
            </p:nvSpPr>
            <p:spPr bwMode="auto">
              <a:xfrm>
                <a:off x="5065" y="3445"/>
                <a:ext cx="63"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2" name="Rectangle 594">
                <a:extLst>
                  <a:ext uri="{FF2B5EF4-FFF2-40B4-BE49-F238E27FC236}">
                    <a16:creationId xmlns:a16="http://schemas.microsoft.com/office/drawing/2014/main" id="{C93532FB-AE51-42EF-9694-9453D34057DC}"/>
                  </a:ext>
                </a:extLst>
              </p:cNvPr>
              <p:cNvSpPr>
                <a:spLocks noChangeArrowheads="1"/>
              </p:cNvSpPr>
              <p:nvPr/>
            </p:nvSpPr>
            <p:spPr bwMode="auto">
              <a:xfrm>
                <a:off x="2062" y="343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Rectangle 595">
                <a:extLst>
                  <a:ext uri="{FF2B5EF4-FFF2-40B4-BE49-F238E27FC236}">
                    <a16:creationId xmlns:a16="http://schemas.microsoft.com/office/drawing/2014/main" id="{B800D3B1-4125-4F7C-A751-1454445315C4}"/>
                  </a:ext>
                </a:extLst>
              </p:cNvPr>
              <p:cNvSpPr>
                <a:spLocks noChangeArrowheads="1"/>
              </p:cNvSpPr>
              <p:nvPr/>
            </p:nvSpPr>
            <p:spPr bwMode="auto">
              <a:xfrm>
                <a:off x="2066" y="3432"/>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Rectangle 596">
                <a:extLst>
                  <a:ext uri="{FF2B5EF4-FFF2-40B4-BE49-F238E27FC236}">
                    <a16:creationId xmlns:a16="http://schemas.microsoft.com/office/drawing/2014/main" id="{5FDCB242-08C6-4C71-BE95-6C9EE745056C}"/>
                  </a:ext>
                </a:extLst>
              </p:cNvPr>
              <p:cNvSpPr>
                <a:spLocks noChangeArrowheads="1"/>
              </p:cNvSpPr>
              <p:nvPr/>
            </p:nvSpPr>
            <p:spPr bwMode="auto">
              <a:xfrm>
                <a:off x="3541" y="343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Rectangle 597">
                <a:extLst>
                  <a:ext uri="{FF2B5EF4-FFF2-40B4-BE49-F238E27FC236}">
                    <a16:creationId xmlns:a16="http://schemas.microsoft.com/office/drawing/2014/main" id="{5BFF6B5D-1E73-417E-BA04-98642AFC4EE9}"/>
                  </a:ext>
                </a:extLst>
              </p:cNvPr>
              <p:cNvSpPr>
                <a:spLocks noChangeArrowheads="1"/>
              </p:cNvSpPr>
              <p:nvPr/>
            </p:nvSpPr>
            <p:spPr bwMode="auto">
              <a:xfrm>
                <a:off x="3545" y="3432"/>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Rectangle 598">
                <a:extLst>
                  <a:ext uri="{FF2B5EF4-FFF2-40B4-BE49-F238E27FC236}">
                    <a16:creationId xmlns:a16="http://schemas.microsoft.com/office/drawing/2014/main" id="{A1C3BB42-FA10-4C8D-B008-B5FCE8AEB1B4}"/>
                  </a:ext>
                </a:extLst>
              </p:cNvPr>
              <p:cNvSpPr>
                <a:spLocks noChangeArrowheads="1"/>
              </p:cNvSpPr>
              <p:nvPr/>
            </p:nvSpPr>
            <p:spPr bwMode="auto">
              <a:xfrm>
                <a:off x="5013" y="343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Rectangle 599">
                <a:extLst>
                  <a:ext uri="{FF2B5EF4-FFF2-40B4-BE49-F238E27FC236}">
                    <a16:creationId xmlns:a16="http://schemas.microsoft.com/office/drawing/2014/main" id="{417C3DF0-A230-4516-B584-8A19F4A26A07}"/>
                  </a:ext>
                </a:extLst>
              </p:cNvPr>
              <p:cNvSpPr>
                <a:spLocks noChangeArrowheads="1"/>
              </p:cNvSpPr>
              <p:nvPr/>
            </p:nvSpPr>
            <p:spPr bwMode="auto">
              <a:xfrm>
                <a:off x="5017" y="3432"/>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Rectangle 600">
                <a:extLst>
                  <a:ext uri="{FF2B5EF4-FFF2-40B4-BE49-F238E27FC236}">
                    <a16:creationId xmlns:a16="http://schemas.microsoft.com/office/drawing/2014/main" id="{0C7070CF-64D7-4F2B-A356-2BE19A6A787F}"/>
                  </a:ext>
                </a:extLst>
              </p:cNvPr>
              <p:cNvSpPr>
                <a:spLocks noChangeArrowheads="1"/>
              </p:cNvSpPr>
              <p:nvPr/>
            </p:nvSpPr>
            <p:spPr bwMode="auto">
              <a:xfrm>
                <a:off x="6486" y="3432"/>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Rectangle 601">
                <a:extLst>
                  <a:ext uri="{FF2B5EF4-FFF2-40B4-BE49-F238E27FC236}">
                    <a16:creationId xmlns:a16="http://schemas.microsoft.com/office/drawing/2014/main" id="{6D31BC42-E600-4AD3-9517-14ECE8264204}"/>
                  </a:ext>
                </a:extLst>
              </p:cNvPr>
              <p:cNvSpPr>
                <a:spLocks noChangeArrowheads="1"/>
              </p:cNvSpPr>
              <p:nvPr/>
            </p:nvSpPr>
            <p:spPr bwMode="auto">
              <a:xfrm>
                <a:off x="2062" y="343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Rectangle 602">
                <a:extLst>
                  <a:ext uri="{FF2B5EF4-FFF2-40B4-BE49-F238E27FC236}">
                    <a16:creationId xmlns:a16="http://schemas.microsoft.com/office/drawing/2014/main" id="{46E79C8E-22E2-481C-821E-51DF5C3F71D8}"/>
                  </a:ext>
                </a:extLst>
              </p:cNvPr>
              <p:cNvSpPr>
                <a:spLocks noChangeArrowheads="1"/>
              </p:cNvSpPr>
              <p:nvPr/>
            </p:nvSpPr>
            <p:spPr bwMode="auto">
              <a:xfrm>
                <a:off x="3541" y="343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Rectangle 603">
                <a:extLst>
                  <a:ext uri="{FF2B5EF4-FFF2-40B4-BE49-F238E27FC236}">
                    <a16:creationId xmlns:a16="http://schemas.microsoft.com/office/drawing/2014/main" id="{3C5456DE-3549-4F27-89B2-1DDD5A215932}"/>
                  </a:ext>
                </a:extLst>
              </p:cNvPr>
              <p:cNvSpPr>
                <a:spLocks noChangeArrowheads="1"/>
              </p:cNvSpPr>
              <p:nvPr/>
            </p:nvSpPr>
            <p:spPr bwMode="auto">
              <a:xfrm>
                <a:off x="5013" y="343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Rectangle 604">
                <a:extLst>
                  <a:ext uri="{FF2B5EF4-FFF2-40B4-BE49-F238E27FC236}">
                    <a16:creationId xmlns:a16="http://schemas.microsoft.com/office/drawing/2014/main" id="{D821E1CB-DF53-4C51-AC00-4DE2B76395A5}"/>
                  </a:ext>
                </a:extLst>
              </p:cNvPr>
              <p:cNvSpPr>
                <a:spLocks noChangeArrowheads="1"/>
              </p:cNvSpPr>
              <p:nvPr/>
            </p:nvSpPr>
            <p:spPr bwMode="auto">
              <a:xfrm>
                <a:off x="6486" y="3436"/>
                <a:ext cx="4" cy="103"/>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Rectangle 605">
                <a:extLst>
                  <a:ext uri="{FF2B5EF4-FFF2-40B4-BE49-F238E27FC236}">
                    <a16:creationId xmlns:a16="http://schemas.microsoft.com/office/drawing/2014/main" id="{5CD92695-3D69-4F06-AF71-1DB4D02222E9}"/>
                  </a:ext>
                </a:extLst>
              </p:cNvPr>
              <p:cNvSpPr>
                <a:spLocks noChangeArrowheads="1"/>
              </p:cNvSpPr>
              <p:nvPr/>
            </p:nvSpPr>
            <p:spPr bwMode="auto">
              <a:xfrm>
                <a:off x="2066" y="3544"/>
                <a:ext cx="1475" cy="17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Rectangle 606">
                <a:extLst>
                  <a:ext uri="{FF2B5EF4-FFF2-40B4-BE49-F238E27FC236}">
                    <a16:creationId xmlns:a16="http://schemas.microsoft.com/office/drawing/2014/main" id="{9F955423-8637-44A3-998A-87AFBE9DE29A}"/>
                  </a:ext>
                </a:extLst>
              </p:cNvPr>
              <p:cNvSpPr>
                <a:spLocks noChangeArrowheads="1"/>
              </p:cNvSpPr>
              <p:nvPr/>
            </p:nvSpPr>
            <p:spPr bwMode="auto">
              <a:xfrm>
                <a:off x="2111" y="3588"/>
                <a:ext cx="1384"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 name="Rectangle 608">
              <a:extLst>
                <a:ext uri="{FF2B5EF4-FFF2-40B4-BE49-F238E27FC236}">
                  <a16:creationId xmlns:a16="http://schemas.microsoft.com/office/drawing/2014/main" id="{74887BD1-6103-41F9-BC19-F8CABF519F07}"/>
                </a:ext>
              </a:extLst>
            </p:cNvPr>
            <p:cNvSpPr>
              <a:spLocks noChangeArrowheads="1"/>
            </p:cNvSpPr>
            <p:nvPr/>
          </p:nvSpPr>
          <p:spPr bwMode="auto">
            <a:xfrm>
              <a:off x="2114" y="3590"/>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Rectangle 609">
              <a:extLst>
                <a:ext uri="{FF2B5EF4-FFF2-40B4-BE49-F238E27FC236}">
                  <a16:creationId xmlns:a16="http://schemas.microsoft.com/office/drawing/2014/main" id="{3C9A4F09-3F16-411C-B1B9-883FF97C66B7}"/>
                </a:ext>
              </a:extLst>
            </p:cNvPr>
            <p:cNvSpPr>
              <a:spLocks noChangeArrowheads="1"/>
            </p:cNvSpPr>
            <p:nvPr/>
          </p:nvSpPr>
          <p:spPr bwMode="auto">
            <a:xfrm>
              <a:off x="3545" y="3544"/>
              <a:ext cx="2941" cy="17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610">
              <a:extLst>
                <a:ext uri="{FF2B5EF4-FFF2-40B4-BE49-F238E27FC236}">
                  <a16:creationId xmlns:a16="http://schemas.microsoft.com/office/drawing/2014/main" id="{C7F6B5FF-73C3-4AE0-B869-FFA245F1E061}"/>
                </a:ext>
              </a:extLst>
            </p:cNvPr>
            <p:cNvSpPr>
              <a:spLocks noChangeArrowheads="1"/>
            </p:cNvSpPr>
            <p:nvPr/>
          </p:nvSpPr>
          <p:spPr bwMode="auto">
            <a:xfrm>
              <a:off x="3590" y="3544"/>
              <a:ext cx="2850"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611">
              <a:extLst>
                <a:ext uri="{FF2B5EF4-FFF2-40B4-BE49-F238E27FC236}">
                  <a16:creationId xmlns:a16="http://schemas.microsoft.com/office/drawing/2014/main" id="{E371552F-3AFB-4B21-B16D-EA65F8421C0D}"/>
                </a:ext>
              </a:extLst>
            </p:cNvPr>
            <p:cNvSpPr>
              <a:spLocks noChangeArrowheads="1"/>
            </p:cNvSpPr>
            <p:nvPr/>
          </p:nvSpPr>
          <p:spPr bwMode="auto">
            <a:xfrm>
              <a:off x="3649" y="3547"/>
              <a:ext cx="718"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447B"/>
                  </a:solidFill>
                  <a:effectLst/>
                  <a:latin typeface="Arial" panose="020B0604020202020204" pitchFamily="34" charset="0"/>
                </a:rPr>
                <a:t>Deductible; Paid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 name="Rectangle 612">
              <a:extLst>
                <a:ext uri="{FF2B5EF4-FFF2-40B4-BE49-F238E27FC236}">
                  <a16:creationId xmlns:a16="http://schemas.microsoft.com/office/drawing/2014/main" id="{2866E795-3784-4EF5-95DC-FE7EBEF473B0}"/>
                </a:ext>
              </a:extLst>
            </p:cNvPr>
            <p:cNvSpPr>
              <a:spLocks noChangeArrowheads="1"/>
            </p:cNvSpPr>
            <p:nvPr/>
          </p:nvSpPr>
          <p:spPr bwMode="auto">
            <a:xfrm>
              <a:off x="4394" y="3547"/>
              <a:ext cx="180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447B"/>
                  </a:solidFill>
                  <a:effectLst/>
                  <a:latin typeface="Arial" panose="020B0604020202020204" pitchFamily="34" charset="0"/>
                </a:rPr>
                <a:t>Max of $2,000 per ear; one Hearing Aid per ear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Rectangle 613">
              <a:extLst>
                <a:ext uri="{FF2B5EF4-FFF2-40B4-BE49-F238E27FC236}">
                  <a16:creationId xmlns:a16="http://schemas.microsoft.com/office/drawing/2014/main" id="{602730CB-6CE4-4A59-B531-727FB603C7DF}"/>
                </a:ext>
              </a:extLst>
            </p:cNvPr>
            <p:cNvSpPr>
              <a:spLocks noChangeArrowheads="1"/>
            </p:cNvSpPr>
            <p:nvPr/>
          </p:nvSpPr>
          <p:spPr bwMode="auto">
            <a:xfrm>
              <a:off x="3590" y="3631"/>
              <a:ext cx="2850"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614">
              <a:extLst>
                <a:ext uri="{FF2B5EF4-FFF2-40B4-BE49-F238E27FC236}">
                  <a16:creationId xmlns:a16="http://schemas.microsoft.com/office/drawing/2014/main" id="{8ACBE2B5-C1F6-401A-9922-2E82CF034788}"/>
                </a:ext>
              </a:extLst>
            </p:cNvPr>
            <p:cNvSpPr>
              <a:spLocks noChangeArrowheads="1"/>
            </p:cNvSpPr>
            <p:nvPr/>
          </p:nvSpPr>
          <p:spPr bwMode="auto">
            <a:xfrm>
              <a:off x="4768" y="3634"/>
              <a:ext cx="5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every 3 years.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615">
              <a:extLst>
                <a:ext uri="{FF2B5EF4-FFF2-40B4-BE49-F238E27FC236}">
                  <a16:creationId xmlns:a16="http://schemas.microsoft.com/office/drawing/2014/main" id="{6552C75D-68E7-4938-ACAF-FB7F0C05219E}"/>
                </a:ext>
              </a:extLst>
            </p:cNvPr>
            <p:cNvSpPr>
              <a:spLocks noChangeArrowheads="1"/>
            </p:cNvSpPr>
            <p:nvPr/>
          </p:nvSpPr>
          <p:spPr bwMode="auto">
            <a:xfrm>
              <a:off x="5264" y="3634"/>
              <a:ext cx="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447B"/>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616">
              <a:extLst>
                <a:ext uri="{FF2B5EF4-FFF2-40B4-BE49-F238E27FC236}">
                  <a16:creationId xmlns:a16="http://schemas.microsoft.com/office/drawing/2014/main" id="{270BBDC6-9823-4D43-812C-286003F7BAF2}"/>
                </a:ext>
              </a:extLst>
            </p:cNvPr>
            <p:cNvSpPr>
              <a:spLocks noChangeArrowheads="1"/>
            </p:cNvSpPr>
            <p:nvPr/>
          </p:nvSpPr>
          <p:spPr bwMode="auto">
            <a:xfrm>
              <a:off x="2062" y="353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617">
              <a:extLst>
                <a:ext uri="{FF2B5EF4-FFF2-40B4-BE49-F238E27FC236}">
                  <a16:creationId xmlns:a16="http://schemas.microsoft.com/office/drawing/2014/main" id="{2A9AA982-6A8E-4906-909D-627AD8CB04BD}"/>
                </a:ext>
              </a:extLst>
            </p:cNvPr>
            <p:cNvSpPr>
              <a:spLocks noChangeArrowheads="1"/>
            </p:cNvSpPr>
            <p:nvPr/>
          </p:nvSpPr>
          <p:spPr bwMode="auto">
            <a:xfrm>
              <a:off x="2066" y="3539"/>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618">
              <a:extLst>
                <a:ext uri="{FF2B5EF4-FFF2-40B4-BE49-F238E27FC236}">
                  <a16:creationId xmlns:a16="http://schemas.microsoft.com/office/drawing/2014/main" id="{7CEDCDDA-EDB9-4E6F-8327-7985C9D7CD5C}"/>
                </a:ext>
              </a:extLst>
            </p:cNvPr>
            <p:cNvSpPr>
              <a:spLocks noChangeArrowheads="1"/>
            </p:cNvSpPr>
            <p:nvPr/>
          </p:nvSpPr>
          <p:spPr bwMode="auto">
            <a:xfrm>
              <a:off x="3541" y="353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619">
              <a:extLst>
                <a:ext uri="{FF2B5EF4-FFF2-40B4-BE49-F238E27FC236}">
                  <a16:creationId xmlns:a16="http://schemas.microsoft.com/office/drawing/2014/main" id="{9F452C1D-FF3E-4201-BE54-9F8215B94CBE}"/>
                </a:ext>
              </a:extLst>
            </p:cNvPr>
            <p:cNvSpPr>
              <a:spLocks noChangeArrowheads="1"/>
            </p:cNvSpPr>
            <p:nvPr/>
          </p:nvSpPr>
          <p:spPr bwMode="auto">
            <a:xfrm>
              <a:off x="3545" y="3539"/>
              <a:ext cx="1468"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620">
              <a:extLst>
                <a:ext uri="{FF2B5EF4-FFF2-40B4-BE49-F238E27FC236}">
                  <a16:creationId xmlns:a16="http://schemas.microsoft.com/office/drawing/2014/main" id="{165FD662-6C3B-4DE8-9F7D-1577DD2C505C}"/>
                </a:ext>
              </a:extLst>
            </p:cNvPr>
            <p:cNvSpPr>
              <a:spLocks noChangeArrowheads="1"/>
            </p:cNvSpPr>
            <p:nvPr/>
          </p:nvSpPr>
          <p:spPr bwMode="auto">
            <a:xfrm>
              <a:off x="5013" y="353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621">
              <a:extLst>
                <a:ext uri="{FF2B5EF4-FFF2-40B4-BE49-F238E27FC236}">
                  <a16:creationId xmlns:a16="http://schemas.microsoft.com/office/drawing/2014/main" id="{9E8636E5-900D-4ABC-871E-4D98ED5EC833}"/>
                </a:ext>
              </a:extLst>
            </p:cNvPr>
            <p:cNvSpPr>
              <a:spLocks noChangeArrowheads="1"/>
            </p:cNvSpPr>
            <p:nvPr/>
          </p:nvSpPr>
          <p:spPr bwMode="auto">
            <a:xfrm>
              <a:off x="5017" y="3539"/>
              <a:ext cx="1469"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622">
              <a:extLst>
                <a:ext uri="{FF2B5EF4-FFF2-40B4-BE49-F238E27FC236}">
                  <a16:creationId xmlns:a16="http://schemas.microsoft.com/office/drawing/2014/main" id="{F1FF896D-5BA5-4371-A699-5A4B65B9F0E9}"/>
                </a:ext>
              </a:extLst>
            </p:cNvPr>
            <p:cNvSpPr>
              <a:spLocks noChangeArrowheads="1"/>
            </p:cNvSpPr>
            <p:nvPr/>
          </p:nvSpPr>
          <p:spPr bwMode="auto">
            <a:xfrm>
              <a:off x="6486" y="3539"/>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623">
              <a:extLst>
                <a:ext uri="{FF2B5EF4-FFF2-40B4-BE49-F238E27FC236}">
                  <a16:creationId xmlns:a16="http://schemas.microsoft.com/office/drawing/2014/main" id="{5DF902A9-7DB6-4BB5-BD26-6F4E7C0A0C05}"/>
                </a:ext>
              </a:extLst>
            </p:cNvPr>
            <p:cNvSpPr>
              <a:spLocks noChangeArrowheads="1"/>
            </p:cNvSpPr>
            <p:nvPr/>
          </p:nvSpPr>
          <p:spPr bwMode="auto">
            <a:xfrm>
              <a:off x="2062" y="3543"/>
              <a:ext cx="4" cy="17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624">
              <a:extLst>
                <a:ext uri="{FF2B5EF4-FFF2-40B4-BE49-F238E27FC236}">
                  <a16:creationId xmlns:a16="http://schemas.microsoft.com/office/drawing/2014/main" id="{D2B51506-D1FF-4AC9-9556-9DBD5CB016E6}"/>
                </a:ext>
              </a:extLst>
            </p:cNvPr>
            <p:cNvSpPr>
              <a:spLocks noChangeArrowheads="1"/>
            </p:cNvSpPr>
            <p:nvPr/>
          </p:nvSpPr>
          <p:spPr bwMode="auto">
            <a:xfrm>
              <a:off x="2062" y="3718"/>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625">
              <a:extLst>
                <a:ext uri="{FF2B5EF4-FFF2-40B4-BE49-F238E27FC236}">
                  <a16:creationId xmlns:a16="http://schemas.microsoft.com/office/drawing/2014/main" id="{84D16D17-88D6-4E31-A259-6ED3E151BDF5}"/>
                </a:ext>
              </a:extLst>
            </p:cNvPr>
            <p:cNvSpPr>
              <a:spLocks noChangeArrowheads="1"/>
            </p:cNvSpPr>
            <p:nvPr/>
          </p:nvSpPr>
          <p:spPr bwMode="auto">
            <a:xfrm>
              <a:off x="2062" y="3718"/>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626">
              <a:extLst>
                <a:ext uri="{FF2B5EF4-FFF2-40B4-BE49-F238E27FC236}">
                  <a16:creationId xmlns:a16="http://schemas.microsoft.com/office/drawing/2014/main" id="{47D72CE1-82A4-4DC3-902E-D956DB511297}"/>
                </a:ext>
              </a:extLst>
            </p:cNvPr>
            <p:cNvSpPr>
              <a:spLocks noChangeArrowheads="1"/>
            </p:cNvSpPr>
            <p:nvPr/>
          </p:nvSpPr>
          <p:spPr bwMode="auto">
            <a:xfrm>
              <a:off x="2066" y="3718"/>
              <a:ext cx="1475"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627">
              <a:extLst>
                <a:ext uri="{FF2B5EF4-FFF2-40B4-BE49-F238E27FC236}">
                  <a16:creationId xmlns:a16="http://schemas.microsoft.com/office/drawing/2014/main" id="{0ABDC90A-ACCF-4AC5-A345-9C63A2765176}"/>
                </a:ext>
              </a:extLst>
            </p:cNvPr>
            <p:cNvSpPr>
              <a:spLocks noChangeArrowheads="1"/>
            </p:cNvSpPr>
            <p:nvPr/>
          </p:nvSpPr>
          <p:spPr bwMode="auto">
            <a:xfrm>
              <a:off x="3541" y="3543"/>
              <a:ext cx="4" cy="17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628">
              <a:extLst>
                <a:ext uri="{FF2B5EF4-FFF2-40B4-BE49-F238E27FC236}">
                  <a16:creationId xmlns:a16="http://schemas.microsoft.com/office/drawing/2014/main" id="{31CB824D-540B-41A7-924B-EF373628B635}"/>
                </a:ext>
              </a:extLst>
            </p:cNvPr>
            <p:cNvSpPr>
              <a:spLocks noChangeArrowheads="1"/>
            </p:cNvSpPr>
            <p:nvPr/>
          </p:nvSpPr>
          <p:spPr bwMode="auto">
            <a:xfrm>
              <a:off x="3541" y="3718"/>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629">
              <a:extLst>
                <a:ext uri="{FF2B5EF4-FFF2-40B4-BE49-F238E27FC236}">
                  <a16:creationId xmlns:a16="http://schemas.microsoft.com/office/drawing/2014/main" id="{C22148A1-24A4-47AD-98BE-509C8CF579C2}"/>
                </a:ext>
              </a:extLst>
            </p:cNvPr>
            <p:cNvSpPr>
              <a:spLocks noChangeArrowheads="1"/>
            </p:cNvSpPr>
            <p:nvPr/>
          </p:nvSpPr>
          <p:spPr bwMode="auto">
            <a:xfrm>
              <a:off x="3545" y="3718"/>
              <a:ext cx="2941"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630">
              <a:extLst>
                <a:ext uri="{FF2B5EF4-FFF2-40B4-BE49-F238E27FC236}">
                  <a16:creationId xmlns:a16="http://schemas.microsoft.com/office/drawing/2014/main" id="{B428F23A-82B8-4E4B-B8CC-90677E64957A}"/>
                </a:ext>
              </a:extLst>
            </p:cNvPr>
            <p:cNvSpPr>
              <a:spLocks noChangeArrowheads="1"/>
            </p:cNvSpPr>
            <p:nvPr/>
          </p:nvSpPr>
          <p:spPr bwMode="auto">
            <a:xfrm>
              <a:off x="6486" y="3543"/>
              <a:ext cx="4" cy="175"/>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631">
              <a:extLst>
                <a:ext uri="{FF2B5EF4-FFF2-40B4-BE49-F238E27FC236}">
                  <a16:creationId xmlns:a16="http://schemas.microsoft.com/office/drawing/2014/main" id="{583F98E2-0B65-4948-B1FB-8FFFC9790A7E}"/>
                </a:ext>
              </a:extLst>
            </p:cNvPr>
            <p:cNvSpPr>
              <a:spLocks noChangeArrowheads="1"/>
            </p:cNvSpPr>
            <p:nvPr/>
          </p:nvSpPr>
          <p:spPr bwMode="auto">
            <a:xfrm>
              <a:off x="6486" y="3718"/>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632">
              <a:extLst>
                <a:ext uri="{FF2B5EF4-FFF2-40B4-BE49-F238E27FC236}">
                  <a16:creationId xmlns:a16="http://schemas.microsoft.com/office/drawing/2014/main" id="{7DB5529C-0AEE-48EC-9EAA-3E92E54C2416}"/>
                </a:ext>
              </a:extLst>
            </p:cNvPr>
            <p:cNvSpPr>
              <a:spLocks noChangeArrowheads="1"/>
            </p:cNvSpPr>
            <p:nvPr/>
          </p:nvSpPr>
          <p:spPr bwMode="auto">
            <a:xfrm>
              <a:off x="6486" y="3718"/>
              <a:ext cx="4" cy="4"/>
            </a:xfrm>
            <a:prstGeom prst="rect">
              <a:avLst/>
            </a:prstGeom>
            <a:solidFill>
              <a:srgbClr val="4F80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633">
              <a:extLst>
                <a:ext uri="{FF2B5EF4-FFF2-40B4-BE49-F238E27FC236}">
                  <a16:creationId xmlns:a16="http://schemas.microsoft.com/office/drawing/2014/main" id="{6ACFA5A1-2F9D-4EC6-8940-CDC9BF2DA23A}"/>
                </a:ext>
              </a:extLst>
            </p:cNvPr>
            <p:cNvSpPr>
              <a:spLocks noChangeArrowheads="1"/>
            </p:cNvSpPr>
            <p:nvPr/>
          </p:nvSpPr>
          <p:spPr bwMode="auto">
            <a:xfrm>
              <a:off x="2064" y="3722"/>
              <a:ext cx="75"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4169131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57600" y="4648200"/>
            <a:ext cx="5029200" cy="369332"/>
          </a:xfrm>
          <a:prstGeom prst="rect">
            <a:avLst/>
          </a:prstGeom>
          <a:noFill/>
        </p:spPr>
        <p:txBody>
          <a:bodyPr wrap="square" rtlCol="0">
            <a:spAutoFit/>
          </a:bodyPr>
          <a:lstStyle/>
          <a:p>
            <a:r>
              <a:rPr lang="en-US" dirty="0">
                <a:solidFill>
                  <a:srgbClr val="0070C0"/>
                </a:solidFill>
                <a:latin typeface="Garamond" pitchFamily="18" charset="0"/>
              </a:rPr>
              <a:t>          </a:t>
            </a:r>
          </a:p>
        </p:txBody>
      </p:sp>
      <p:sp>
        <p:nvSpPr>
          <p:cNvPr id="2" name="Rectangle 1"/>
          <p:cNvSpPr/>
          <p:nvPr/>
        </p:nvSpPr>
        <p:spPr>
          <a:xfrm>
            <a:off x="2209800" y="1175028"/>
            <a:ext cx="6248400" cy="5740033"/>
          </a:xfrm>
          <a:prstGeom prst="rect">
            <a:avLst/>
          </a:prstGeom>
        </p:spPr>
        <p:txBody>
          <a:bodyPr wrap="square">
            <a:spAutoFit/>
          </a:bodyPr>
          <a:lstStyle/>
          <a:p>
            <a:pPr algn="ctr">
              <a:spcBef>
                <a:spcPct val="50000"/>
              </a:spcBef>
              <a:defRPr/>
            </a:pPr>
            <a:endParaRPr lang="en-US" sz="1600" b="1" dirty="0">
              <a:solidFill>
                <a:schemeClr val="bg2">
                  <a:lumMod val="25000"/>
                </a:schemeClr>
              </a:solidFill>
            </a:endParaRPr>
          </a:p>
          <a:p>
            <a:pPr algn="ctr">
              <a:spcBef>
                <a:spcPct val="50000"/>
              </a:spcBef>
              <a:defRPr/>
            </a:pPr>
            <a:endParaRPr lang="en-US" b="1" dirty="0">
              <a:solidFill>
                <a:schemeClr val="bg2">
                  <a:lumMod val="25000"/>
                </a:schemeClr>
              </a:solidFill>
            </a:endParaRPr>
          </a:p>
          <a:p>
            <a:pPr algn="ctr">
              <a:spcBef>
                <a:spcPct val="50000"/>
              </a:spcBef>
              <a:defRPr/>
            </a:pPr>
            <a:endParaRPr lang="en-US" b="1" dirty="0">
              <a:solidFill>
                <a:schemeClr val="bg2">
                  <a:lumMod val="25000"/>
                </a:schemeClr>
              </a:solidFill>
            </a:endParaRPr>
          </a:p>
          <a:p>
            <a:pPr algn="ctr">
              <a:spcBef>
                <a:spcPct val="50000"/>
              </a:spcBef>
              <a:defRPr/>
            </a:pPr>
            <a:endParaRPr lang="en-US" b="1" dirty="0">
              <a:solidFill>
                <a:schemeClr val="bg2">
                  <a:lumMod val="25000"/>
                </a:schemeClr>
              </a:solidFill>
            </a:endParaRPr>
          </a:p>
          <a:p>
            <a:pPr algn="ctr">
              <a:spcBef>
                <a:spcPct val="50000"/>
              </a:spcBef>
              <a:defRPr/>
            </a:pPr>
            <a:r>
              <a:rPr lang="en-US" b="1" dirty="0">
                <a:solidFill>
                  <a:schemeClr val="bg2">
                    <a:lumMod val="25000"/>
                  </a:schemeClr>
                </a:solidFill>
              </a:rPr>
              <a:t>Insurance Fund</a:t>
            </a:r>
          </a:p>
          <a:p>
            <a:pPr algn="ctr">
              <a:spcBef>
                <a:spcPct val="50000"/>
              </a:spcBef>
              <a:defRPr/>
            </a:pPr>
            <a:r>
              <a:rPr lang="en-US" b="1" dirty="0">
                <a:solidFill>
                  <a:schemeClr val="bg2">
                    <a:lumMod val="25000"/>
                  </a:schemeClr>
                </a:solidFill>
              </a:rPr>
              <a:t>225-928-8886 Phone</a:t>
            </a:r>
          </a:p>
          <a:p>
            <a:pPr algn="ctr">
              <a:spcBef>
                <a:spcPct val="50000"/>
              </a:spcBef>
              <a:defRPr/>
            </a:pPr>
            <a:r>
              <a:rPr lang="en-US" b="1" dirty="0">
                <a:solidFill>
                  <a:schemeClr val="bg2">
                    <a:lumMod val="25000"/>
                  </a:schemeClr>
                </a:solidFill>
              </a:rPr>
              <a:t>800-925-4446 Toll Free</a:t>
            </a:r>
          </a:p>
          <a:p>
            <a:pPr algn="ctr">
              <a:spcBef>
                <a:spcPct val="50000"/>
              </a:spcBef>
              <a:defRPr/>
            </a:pPr>
            <a:r>
              <a:rPr lang="en-US" b="1" dirty="0">
                <a:solidFill>
                  <a:schemeClr val="bg2">
                    <a:lumMod val="25000"/>
                  </a:schemeClr>
                </a:solidFill>
              </a:rPr>
              <a:t>225-928-4677 Fax</a:t>
            </a:r>
          </a:p>
          <a:p>
            <a:pPr algn="ctr">
              <a:spcBef>
                <a:spcPct val="50000"/>
              </a:spcBef>
              <a:defRPr/>
            </a:pPr>
            <a:r>
              <a:rPr lang="en-US" b="1" dirty="0">
                <a:solidFill>
                  <a:schemeClr val="bg2">
                    <a:lumMod val="25000"/>
                  </a:schemeClr>
                </a:solidFill>
              </a:rPr>
              <a:t>PO Box 14699</a:t>
            </a:r>
          </a:p>
          <a:p>
            <a:pPr algn="ctr">
              <a:spcBef>
                <a:spcPct val="50000"/>
              </a:spcBef>
              <a:defRPr/>
            </a:pPr>
            <a:r>
              <a:rPr lang="en-US" b="1" dirty="0">
                <a:solidFill>
                  <a:schemeClr val="bg2">
                    <a:lumMod val="25000"/>
                  </a:schemeClr>
                </a:solidFill>
              </a:rPr>
              <a:t>Baton Rouge, LA 70898-4699</a:t>
            </a:r>
          </a:p>
          <a:p>
            <a:pPr algn="ctr">
              <a:spcBef>
                <a:spcPct val="50000"/>
              </a:spcBef>
              <a:defRPr/>
            </a:pPr>
            <a:r>
              <a:rPr lang="en-US" b="1" i="1" dirty="0">
                <a:solidFill>
                  <a:srgbClr val="5F3817"/>
                </a:solidFill>
              </a:rPr>
              <a:t>Pat Steele – Insurance Benefits Coordinator</a:t>
            </a:r>
          </a:p>
          <a:p>
            <a:pPr algn="ctr">
              <a:spcBef>
                <a:spcPct val="50000"/>
              </a:spcBef>
              <a:defRPr/>
            </a:pPr>
            <a:r>
              <a:rPr lang="en-US" b="1" i="1" dirty="0">
                <a:solidFill>
                  <a:srgbClr val="5F3817"/>
                </a:solidFill>
              </a:rPr>
              <a:t>Kathy Bertrand – Executive Director</a:t>
            </a:r>
          </a:p>
          <a:p>
            <a:pPr algn="ctr">
              <a:spcBef>
                <a:spcPct val="50000"/>
              </a:spcBef>
              <a:defRPr/>
            </a:pPr>
            <a:endParaRPr lang="en-US" b="1" dirty="0">
              <a:solidFill>
                <a:schemeClr val="bg2">
                  <a:lumMod val="25000"/>
                </a:schemeClr>
              </a:solidFill>
            </a:endParaRPr>
          </a:p>
          <a:p>
            <a:pPr algn="ctr">
              <a:spcBef>
                <a:spcPct val="50000"/>
              </a:spcBef>
              <a:defRPr/>
            </a:pPr>
            <a:endParaRPr lang="en-US" b="1" dirty="0">
              <a:solidFill>
                <a:schemeClr val="bg2">
                  <a:lumMod val="25000"/>
                </a:schemeClr>
              </a:solidFill>
            </a:endParaRPr>
          </a:p>
        </p:txBody>
      </p:sp>
      <p:pic>
        <p:nvPicPr>
          <p:cNvPr id="4" name="Picture 3" descr="A picture containing text&#10;&#10;Description automatically generated">
            <a:extLst>
              <a:ext uri="{FF2B5EF4-FFF2-40B4-BE49-F238E27FC236}">
                <a16:creationId xmlns:a16="http://schemas.microsoft.com/office/drawing/2014/main" id="{C8453F13-66F0-45C6-9AFF-23EF38F2B2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990601"/>
            <a:ext cx="6248400" cy="176007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sers\dani.winterhalter\AppData\Local\Microsoft\Windows\Temporary Internet Files\Content.IE5\5H3MQBSH\large-medical-pills-33.3-3630[1].gif"/>
          <p:cNvPicPr>
            <a:picLocks noChangeAspect="1" noChangeArrowheads="1"/>
          </p:cNvPicPr>
          <p:nvPr/>
        </p:nvPicPr>
        <p:blipFill>
          <a:blip r:embed="rId2" cstate="print"/>
          <a:srcRect/>
          <a:stretch>
            <a:fillRect/>
          </a:stretch>
        </p:blipFill>
        <p:spPr bwMode="auto">
          <a:xfrm>
            <a:off x="1243280" y="5731333"/>
            <a:ext cx="661720" cy="583638"/>
          </a:xfrm>
          <a:prstGeom prst="rect">
            <a:avLst/>
          </a:prstGeom>
          <a:noFill/>
        </p:spPr>
      </p:pic>
      <p:sp>
        <p:nvSpPr>
          <p:cNvPr id="2" name="Rectangle 1">
            <a:extLst>
              <a:ext uri="{FF2B5EF4-FFF2-40B4-BE49-F238E27FC236}">
                <a16:creationId xmlns:a16="http://schemas.microsoft.com/office/drawing/2014/main" id="{6186D9AD-0FF3-4EA3-88AB-B21E1E0212C2}"/>
              </a:ext>
            </a:extLst>
          </p:cNvPr>
          <p:cNvSpPr/>
          <p:nvPr/>
        </p:nvSpPr>
        <p:spPr>
          <a:xfrm>
            <a:off x="2749858" y="2819400"/>
            <a:ext cx="5486400" cy="3139321"/>
          </a:xfrm>
          <a:prstGeom prst="rect">
            <a:avLst/>
          </a:prstGeom>
        </p:spPr>
        <p:txBody>
          <a:bodyPr>
            <a:spAutoFit/>
          </a:bodyPr>
          <a:lstStyle/>
          <a:p>
            <a:endParaRPr lang="en-US" dirty="0">
              <a:solidFill>
                <a:srgbClr val="1F497D"/>
              </a:solidFill>
              <a:latin typeface="Calibri" panose="020F0502020204030204" pitchFamily="34" charset="0"/>
              <a:ea typeface="Calibri" panose="020F0502020204030204" pitchFamily="34" charset="0"/>
            </a:endParaRPr>
          </a:p>
          <a:p>
            <a:endParaRPr lang="en-US" dirty="0">
              <a:solidFill>
                <a:srgbClr val="1F497D"/>
              </a:solidFill>
              <a:latin typeface="Calibri" panose="020F0502020204030204" pitchFamily="34" charset="0"/>
              <a:ea typeface="Calibri" panose="020F0502020204030204" pitchFamily="34" charset="0"/>
            </a:endParaRPr>
          </a:p>
          <a:p>
            <a:endParaRPr lang="en-US" dirty="0">
              <a:solidFill>
                <a:srgbClr val="1F497D"/>
              </a:solidFill>
              <a:latin typeface="Calibri" panose="020F0502020204030204" pitchFamily="34" charset="0"/>
              <a:ea typeface="Calibri" panose="020F0502020204030204" pitchFamily="34" charset="0"/>
            </a:endParaRPr>
          </a:p>
          <a:p>
            <a:endParaRPr lang="en-US" dirty="0">
              <a:solidFill>
                <a:srgbClr val="1F497D"/>
              </a:solidFill>
              <a:latin typeface="Calibri" panose="020F0502020204030204" pitchFamily="34" charset="0"/>
              <a:ea typeface="Calibri" panose="020F0502020204030204" pitchFamily="34" charset="0"/>
            </a:endParaRPr>
          </a:p>
          <a:p>
            <a:endParaRPr lang="en-US" dirty="0">
              <a:solidFill>
                <a:srgbClr val="1F497D"/>
              </a:solidFill>
              <a:latin typeface="Calibri" panose="020F0502020204030204" pitchFamily="34" charset="0"/>
              <a:ea typeface="Calibri" panose="020F0502020204030204" pitchFamily="34" charset="0"/>
            </a:endParaRPr>
          </a:p>
          <a:p>
            <a:endParaRPr lang="en-US" dirty="0">
              <a:solidFill>
                <a:srgbClr val="1F497D"/>
              </a:solidFill>
              <a:latin typeface="Calibri" panose="020F0502020204030204" pitchFamily="34" charset="0"/>
              <a:ea typeface="Calibri" panose="020F0502020204030204" pitchFamily="34" charset="0"/>
            </a:endParaRPr>
          </a:p>
          <a:p>
            <a:endParaRPr lang="en-US" dirty="0">
              <a:solidFill>
                <a:srgbClr val="1F497D"/>
              </a:solidFill>
              <a:latin typeface="Calibri" panose="020F0502020204030204" pitchFamily="34" charset="0"/>
              <a:ea typeface="Calibri" panose="020F0502020204030204" pitchFamily="34" charset="0"/>
            </a:endParaRPr>
          </a:p>
          <a:p>
            <a:endParaRPr lang="en-US" dirty="0">
              <a:solidFill>
                <a:srgbClr val="1F497D"/>
              </a:solidFill>
              <a:latin typeface="Calibri" panose="020F0502020204030204" pitchFamily="34" charset="0"/>
              <a:ea typeface="Calibri" panose="020F0502020204030204" pitchFamily="34" charset="0"/>
            </a:endParaRPr>
          </a:p>
          <a:p>
            <a:endParaRPr lang="en-US" dirty="0">
              <a:solidFill>
                <a:srgbClr val="1F497D"/>
              </a:solidFill>
              <a:latin typeface="Calibri" panose="020F0502020204030204" pitchFamily="34" charset="0"/>
              <a:ea typeface="Calibri" panose="020F0502020204030204" pitchFamily="34" charset="0"/>
            </a:endParaRPr>
          </a:p>
          <a:p>
            <a:endParaRPr lang="en-US" dirty="0">
              <a:solidFill>
                <a:srgbClr val="1F497D"/>
              </a:solidFill>
              <a:latin typeface="Calibri" panose="020F0502020204030204" pitchFamily="34" charset="0"/>
              <a:ea typeface="Calibri" panose="020F0502020204030204" pitchFamily="34" charset="0"/>
            </a:endParaRPr>
          </a:p>
          <a:p>
            <a:endParaRPr lang="en-US" dirty="0">
              <a:latin typeface="Calibri" panose="020F0502020204030204" pitchFamily="34" charset="0"/>
              <a:ea typeface="Calibri" panose="020F0502020204030204" pitchFamily="34" charset="0"/>
            </a:endParaRPr>
          </a:p>
        </p:txBody>
      </p:sp>
      <p:sp>
        <p:nvSpPr>
          <p:cNvPr id="3" name="Rectangle 2">
            <a:extLst>
              <a:ext uri="{FF2B5EF4-FFF2-40B4-BE49-F238E27FC236}">
                <a16:creationId xmlns:a16="http://schemas.microsoft.com/office/drawing/2014/main" id="{8605CFF6-0BCA-4FEB-9FCB-653F62F7282F}"/>
              </a:ext>
            </a:extLst>
          </p:cNvPr>
          <p:cNvSpPr/>
          <p:nvPr/>
        </p:nvSpPr>
        <p:spPr>
          <a:xfrm>
            <a:off x="2743200" y="2745901"/>
            <a:ext cx="6553200" cy="646331"/>
          </a:xfrm>
          <a:prstGeom prst="rect">
            <a:avLst/>
          </a:prstGeom>
        </p:spPr>
        <p:txBody>
          <a:bodyPr wrap="square">
            <a:spAutoFit/>
          </a:bodyPr>
          <a:lstStyle/>
          <a:p>
            <a:endParaRPr lang="en-US" dirty="0">
              <a:latin typeface="Calibri" panose="020F0502020204030204" pitchFamily="34" charset="0"/>
              <a:ea typeface="Calibri" panose="020F0502020204030204" pitchFamily="34" charset="0"/>
            </a:endParaRPr>
          </a:p>
          <a:p>
            <a:endParaRPr lang="en-US" dirty="0">
              <a:latin typeface="Calibri" panose="020F0502020204030204" pitchFamily="34" charset="0"/>
              <a:ea typeface="Calibri" panose="020F0502020204030204" pitchFamily="34" charset="0"/>
            </a:endParaRPr>
          </a:p>
        </p:txBody>
      </p:sp>
      <p:sp>
        <p:nvSpPr>
          <p:cNvPr id="4" name="Rectangle 3">
            <a:extLst>
              <a:ext uri="{FF2B5EF4-FFF2-40B4-BE49-F238E27FC236}">
                <a16:creationId xmlns:a16="http://schemas.microsoft.com/office/drawing/2014/main" id="{058BA127-3607-48A1-8869-869CE277726C}"/>
              </a:ext>
            </a:extLst>
          </p:cNvPr>
          <p:cNvSpPr/>
          <p:nvPr/>
        </p:nvSpPr>
        <p:spPr>
          <a:xfrm>
            <a:off x="1181100" y="899241"/>
            <a:ext cx="8610600" cy="4832092"/>
          </a:xfrm>
          <a:prstGeom prst="rect">
            <a:avLst/>
          </a:prstGeom>
        </p:spPr>
        <p:txBody>
          <a:bodyPr wrap="square">
            <a:spAutoFit/>
          </a:bodyPr>
          <a:lstStyle/>
          <a:p>
            <a:pPr algn="ctr"/>
            <a:r>
              <a:rPr lang="en-US" sz="2000" b="1" dirty="0"/>
              <a:t>Facts and Question</a:t>
            </a:r>
            <a:r>
              <a:rPr lang="en-US" sz="2000" b="1" dirty="0">
                <a:solidFill>
                  <a:srgbClr val="1F497D"/>
                </a:solidFill>
                <a:latin typeface="Calibri" panose="020F0502020204030204" pitchFamily="34" charset="0"/>
                <a:ea typeface="Calibri" panose="020F0502020204030204" pitchFamily="34" charset="0"/>
              </a:rPr>
              <a:t> </a:t>
            </a:r>
          </a:p>
          <a:p>
            <a:pPr algn="ctr"/>
            <a:endParaRPr lang="en-US" dirty="0">
              <a:solidFill>
                <a:srgbClr val="1F497D"/>
              </a:solidFill>
              <a:latin typeface="Calibri" panose="020F0502020204030204" pitchFamily="34" charset="0"/>
              <a:ea typeface="Calibri" panose="020F0502020204030204" pitchFamily="34" charset="0"/>
            </a:endParaRPr>
          </a:p>
          <a:p>
            <a:r>
              <a:rPr lang="en-US" dirty="0">
                <a:solidFill>
                  <a:srgbClr val="1F497D"/>
                </a:solidFill>
                <a:latin typeface="Calibri" panose="020F0502020204030204" pitchFamily="34" charset="0"/>
                <a:ea typeface="Calibri" panose="020F0502020204030204" pitchFamily="34" charset="0"/>
              </a:rPr>
              <a:t>1.  Is there any way that an emergency room doctor who is not in network, be covered in network? Yes, a provider must complete a form and submit to </a:t>
            </a:r>
            <a:r>
              <a:rPr lang="en-US" b="1" i="1" dirty="0">
                <a:solidFill>
                  <a:srgbClr val="1F497D"/>
                </a:solidFill>
                <a:latin typeface="Calibri" panose="020F0502020204030204" pitchFamily="34" charset="0"/>
                <a:ea typeface="Calibri" panose="020F0502020204030204" pitchFamily="34" charset="0"/>
              </a:rPr>
              <a:t>The Health Plan </a:t>
            </a:r>
            <a:r>
              <a:rPr lang="en-US" dirty="0">
                <a:solidFill>
                  <a:srgbClr val="1F497D"/>
                </a:solidFill>
                <a:latin typeface="Calibri" panose="020F0502020204030204" pitchFamily="34" charset="0"/>
                <a:ea typeface="Calibri" panose="020F0502020204030204" pitchFamily="34" charset="0"/>
              </a:rPr>
              <a:t>to be an ‘in network’ provider. Also, if you are seeing a doctor for an actual ‘emergency visit’, the doctor you are seeing should be coded as ‘in network’.</a:t>
            </a:r>
          </a:p>
          <a:p>
            <a:endParaRPr lang="en-US" dirty="0">
              <a:solidFill>
                <a:srgbClr val="1F497D"/>
              </a:solidFill>
              <a:latin typeface="Calibri" panose="020F0502020204030204" pitchFamily="34" charset="0"/>
              <a:ea typeface="Calibri" panose="020F0502020204030204" pitchFamily="34" charset="0"/>
            </a:endParaRPr>
          </a:p>
          <a:p>
            <a:r>
              <a:rPr lang="en-US" dirty="0">
                <a:solidFill>
                  <a:srgbClr val="1F497D"/>
                </a:solidFill>
                <a:latin typeface="Calibri" panose="020F0502020204030204" pitchFamily="34" charset="0"/>
                <a:ea typeface="Calibri" panose="020F0502020204030204" pitchFamily="34" charset="0"/>
              </a:rPr>
              <a:t>2.  How many years of service do you need to receive full insurance  benefits when you are eligible to retire? Assessor’s office will pay the member’s monthly premiums if they have worked 20 years of service. Effective August 2014 - those members hired after August 2014  must have 12 of the 20  years of service in that particular Assessor’s office in order for their insurance premiums to be paid by the office. Of course, the member must be eligible to retire.</a:t>
            </a:r>
          </a:p>
          <a:p>
            <a:endParaRPr lang="en-US" dirty="0">
              <a:solidFill>
                <a:srgbClr val="1F497D"/>
              </a:solidFill>
              <a:latin typeface="Calibri" panose="020F0502020204030204" pitchFamily="34" charset="0"/>
              <a:ea typeface="Calibri" panose="020F0502020204030204" pitchFamily="34" charset="0"/>
            </a:endParaRPr>
          </a:p>
          <a:p>
            <a:r>
              <a:rPr lang="en-US" dirty="0">
                <a:solidFill>
                  <a:srgbClr val="1F497D"/>
                </a:solidFill>
                <a:latin typeface="Calibri" panose="020F0502020204030204" pitchFamily="34" charset="0"/>
                <a:ea typeface="Calibri" panose="020F0502020204030204" pitchFamily="34" charset="0"/>
              </a:rPr>
              <a:t>3.  Can you include your spouse on your insurance policy once you retire? Yes, your spouse can be included in your insurance benefits if they are enrolled in benefits at least 30 days prior to you retiring.</a:t>
            </a:r>
          </a:p>
        </p:txBody>
      </p:sp>
      <p:pic>
        <p:nvPicPr>
          <p:cNvPr id="1028" name="Picture 4" descr="Hospital on Apple iOS 11.2">
            <a:extLst>
              <a:ext uri="{FF2B5EF4-FFF2-40B4-BE49-F238E27FC236}">
                <a16:creationId xmlns:a16="http://schemas.microsoft.com/office/drawing/2014/main" id="{631FA448-246F-415B-B341-7B7375DF0A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24900" y="5334000"/>
            <a:ext cx="1143000" cy="941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A162-FD90-4E15-862F-021FA7363257}"/>
              </a:ext>
            </a:extLst>
          </p:cNvPr>
          <p:cNvSpPr>
            <a:spLocks noGrp="1"/>
          </p:cNvSpPr>
          <p:nvPr>
            <p:ph type="title"/>
          </p:nvPr>
        </p:nvSpPr>
        <p:spPr>
          <a:xfrm>
            <a:off x="1252188" y="1027664"/>
            <a:ext cx="8429693" cy="420136"/>
          </a:xfrm>
        </p:spPr>
        <p:txBody>
          <a:bodyPr>
            <a:normAutofit/>
          </a:bodyPr>
          <a:lstStyle/>
          <a:p>
            <a:pPr algn="ctr"/>
            <a:r>
              <a:rPr lang="en-US" sz="2000" b="1" dirty="0">
                <a:solidFill>
                  <a:schemeClr val="tx1"/>
                </a:solidFill>
              </a:rPr>
              <a:t>Facts and Question</a:t>
            </a:r>
          </a:p>
        </p:txBody>
      </p:sp>
      <p:sp>
        <p:nvSpPr>
          <p:cNvPr id="3" name="Content Placeholder 2">
            <a:extLst>
              <a:ext uri="{FF2B5EF4-FFF2-40B4-BE49-F238E27FC236}">
                <a16:creationId xmlns:a16="http://schemas.microsoft.com/office/drawing/2014/main" id="{DB5760DD-7111-4ABC-8065-5C5866A48458}"/>
              </a:ext>
            </a:extLst>
          </p:cNvPr>
          <p:cNvSpPr>
            <a:spLocks noGrp="1"/>
          </p:cNvSpPr>
          <p:nvPr>
            <p:ph idx="1"/>
          </p:nvPr>
        </p:nvSpPr>
        <p:spPr>
          <a:xfrm>
            <a:off x="1252191" y="1600200"/>
            <a:ext cx="8429690" cy="4232429"/>
          </a:xfrm>
        </p:spPr>
        <p:txBody>
          <a:bodyPr>
            <a:normAutofit/>
          </a:bodyPr>
          <a:lstStyle/>
          <a:p>
            <a:pPr marL="68580" indent="0">
              <a:buNone/>
            </a:pPr>
            <a:r>
              <a:rPr lang="en-US" sz="1800" dirty="0">
                <a:latin typeface="Calibri" panose="020F0502020204030204" pitchFamily="34" charset="0"/>
                <a:cs typeface="Calibri" panose="020F0502020204030204" pitchFamily="34" charset="0"/>
              </a:rPr>
              <a:t>4. When can changes be made to your benefits? </a:t>
            </a:r>
          </a:p>
          <a:p>
            <a:pPr marL="68580" indent="0">
              <a:buNone/>
            </a:pPr>
            <a:r>
              <a:rPr lang="en-US" sz="1800" dirty="0">
                <a:latin typeface="Calibri" panose="020F0502020204030204" pitchFamily="34" charset="0"/>
                <a:cs typeface="Calibri" panose="020F0502020204030204" pitchFamily="34" charset="0"/>
              </a:rPr>
              <a:t>Changes can be made during open enrollment which is December 1 – December 30 of the current year to be effective January 1 of the next year.  Changes can also be made for a qualifying event.  Qualifying events are: new hire, loss of coverage, birth/adoption, marriage, etc.</a:t>
            </a:r>
          </a:p>
          <a:p>
            <a:pPr marL="68580" indent="0">
              <a:buNone/>
            </a:pPr>
            <a:endParaRPr lang="en-US" sz="1800" dirty="0">
              <a:latin typeface="Calibri" panose="020F0502020204030204" pitchFamily="34" charset="0"/>
              <a:cs typeface="Calibri" panose="020F0502020204030204" pitchFamily="34" charset="0"/>
            </a:endParaRPr>
          </a:p>
          <a:p>
            <a:pPr marL="411480" indent="-342900">
              <a:buAutoNum type="arabicPeriod" startAt="5"/>
            </a:pPr>
            <a:r>
              <a:rPr lang="en-US" sz="1800" dirty="0">
                <a:latin typeface="Calibri" panose="020F0502020204030204" pitchFamily="34" charset="0"/>
                <a:cs typeface="Calibri" panose="020F0502020204030204" pitchFamily="34" charset="0"/>
              </a:rPr>
              <a:t>When are new hires eligible for benefits?</a:t>
            </a:r>
          </a:p>
          <a:p>
            <a:pPr marL="68580" indent="0">
              <a:buNone/>
            </a:pPr>
            <a:r>
              <a:rPr lang="en-US" sz="1800" dirty="0">
                <a:latin typeface="Calibri" panose="020F0502020204030204" pitchFamily="34" charset="0"/>
                <a:cs typeface="Calibri" panose="020F0502020204030204" pitchFamily="34" charset="0"/>
              </a:rPr>
              <a:t>New hires are eligible for coverage 30 days after hire date.</a:t>
            </a:r>
          </a:p>
          <a:p>
            <a:pPr marL="68580" indent="0">
              <a:buNone/>
            </a:pP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18425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914400"/>
            <a:ext cx="3733800" cy="5638800"/>
          </a:xfrm>
        </p:spPr>
        <p:txBody>
          <a:bodyPr>
            <a:noAutofit/>
          </a:bodyPr>
          <a:lstStyle/>
          <a:p>
            <a:pPr algn="ctr"/>
            <a:br>
              <a:rPr lang="en-US" sz="4800" b="1" dirty="0"/>
            </a:br>
            <a:br>
              <a:rPr lang="en-US" sz="4800" b="1" dirty="0"/>
            </a:br>
            <a:br>
              <a:rPr lang="en-US" sz="4800" b="1" dirty="0"/>
            </a:br>
            <a:br>
              <a:rPr lang="en-US" sz="4800" b="1" dirty="0"/>
            </a:br>
            <a:br>
              <a:rPr lang="en-US" sz="4800" b="1" dirty="0"/>
            </a:br>
            <a:br>
              <a:rPr lang="en-US" sz="4800" b="1" dirty="0"/>
            </a:br>
            <a:br>
              <a:rPr lang="en-US" sz="4800" b="1" dirty="0"/>
            </a:br>
            <a:br>
              <a:rPr lang="en-US" sz="4800" b="1" dirty="0"/>
            </a:br>
            <a:br>
              <a:rPr lang="en-US" sz="4800" b="1" dirty="0"/>
            </a:br>
            <a:br>
              <a:rPr lang="en-US" sz="4800" b="1" dirty="0"/>
            </a:br>
            <a:r>
              <a:rPr lang="en-US" sz="6000" b="1" dirty="0">
                <a:latin typeface="Baskerville Old Face" panose="02020602080505020303" pitchFamily="18" charset="0"/>
              </a:rPr>
              <a:t>Louisiana </a:t>
            </a:r>
            <a:br>
              <a:rPr lang="en-US" sz="6000" b="1" dirty="0">
                <a:latin typeface="Baskerville Old Face" panose="02020602080505020303" pitchFamily="18" charset="0"/>
              </a:rPr>
            </a:br>
            <a:r>
              <a:rPr lang="en-US" sz="6000" b="1" dirty="0">
                <a:latin typeface="Baskerville Old Face" panose="02020602080505020303" pitchFamily="18" charset="0"/>
              </a:rPr>
              <a:t>Assessors’</a:t>
            </a:r>
            <a:br>
              <a:rPr lang="en-US" sz="6000" b="1" dirty="0">
                <a:latin typeface="Baskerville Old Face" panose="02020602080505020303" pitchFamily="18" charset="0"/>
              </a:rPr>
            </a:br>
            <a:r>
              <a:rPr lang="en-US" sz="6000" b="1" dirty="0">
                <a:latin typeface="Baskerville Old Face" panose="02020602080505020303" pitchFamily="18" charset="0"/>
              </a:rPr>
              <a:t> Insurance </a:t>
            </a:r>
            <a:br>
              <a:rPr lang="en-US" sz="6000" b="1" dirty="0">
                <a:latin typeface="Baskerville Old Face" panose="02020602080505020303" pitchFamily="18" charset="0"/>
              </a:rPr>
            </a:br>
            <a:r>
              <a:rPr lang="en-US" sz="6000" b="1" dirty="0">
                <a:latin typeface="Baskerville Old Face" panose="02020602080505020303" pitchFamily="18" charset="0"/>
              </a:rPr>
              <a:t>Fund</a:t>
            </a:r>
            <a:br>
              <a:rPr lang="en-US" sz="4400" b="1" dirty="0"/>
            </a:br>
            <a:br>
              <a:rPr lang="en-US" sz="4400" b="1" dirty="0"/>
            </a:br>
            <a:endParaRPr lang="en-US" sz="4400" b="1" dirty="0"/>
          </a:p>
        </p:txBody>
      </p:sp>
      <p:sp>
        <p:nvSpPr>
          <p:cNvPr id="3" name="Subtitle 2"/>
          <p:cNvSpPr>
            <a:spLocks noGrp="1"/>
          </p:cNvSpPr>
          <p:nvPr>
            <p:ph type="body" sz="half" idx="2"/>
          </p:nvPr>
        </p:nvSpPr>
        <p:spPr>
          <a:xfrm>
            <a:off x="6324600" y="2057400"/>
            <a:ext cx="2468880" cy="2362200"/>
          </a:xfrm>
        </p:spPr>
        <p:txBody>
          <a:bodyPr>
            <a:normAutofit lnSpcReduction="10000"/>
          </a:bodyPr>
          <a:lstStyle/>
          <a:p>
            <a:pPr algn="ctr"/>
            <a:r>
              <a:rPr lang="en-US" sz="2800" b="1" dirty="0"/>
              <a:t>Insurance</a:t>
            </a:r>
            <a:r>
              <a:rPr lang="en-US" sz="2800" dirty="0"/>
              <a:t> </a:t>
            </a:r>
            <a:r>
              <a:rPr lang="en-US" sz="2800" b="1" dirty="0"/>
              <a:t>Department</a:t>
            </a:r>
            <a:r>
              <a:rPr lang="en-US" sz="2800" dirty="0"/>
              <a:t> </a:t>
            </a:r>
            <a:r>
              <a:rPr lang="en-US" sz="2800" b="1" dirty="0"/>
              <a:t>&amp; Benefits </a:t>
            </a:r>
          </a:p>
          <a:p>
            <a:pPr algn="ctr"/>
            <a:endParaRPr lang="en-US" sz="2800" dirty="0"/>
          </a:p>
          <a:p>
            <a:pPr algn="ctr"/>
            <a:r>
              <a:rPr lang="en-US" sz="2800" b="1" dirty="0"/>
              <a:t>March 2022</a:t>
            </a:r>
          </a:p>
          <a:p>
            <a:pPr algn="ct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ani.winterhalter\AppData\Local\Microsoft\Windows\Temporary Internet Files\Content.IE5\0G1AG9SB\fmla[1].jpg"/>
          <p:cNvPicPr>
            <a:picLocks noChangeAspect="1" noChangeArrowheads="1"/>
          </p:cNvPicPr>
          <p:nvPr/>
        </p:nvPicPr>
        <p:blipFill>
          <a:blip r:embed="rId2" cstate="print"/>
          <a:srcRect/>
          <a:stretch>
            <a:fillRect/>
          </a:stretch>
        </p:blipFill>
        <p:spPr bwMode="auto">
          <a:xfrm>
            <a:off x="1371600" y="855335"/>
            <a:ext cx="1463040" cy="838200"/>
          </a:xfrm>
          <a:prstGeom prst="rect">
            <a:avLst/>
          </a:prstGeom>
          <a:noFill/>
        </p:spPr>
      </p:pic>
      <p:sp>
        <p:nvSpPr>
          <p:cNvPr id="4" name="TextBox 3"/>
          <p:cNvSpPr txBox="1"/>
          <p:nvPr/>
        </p:nvSpPr>
        <p:spPr>
          <a:xfrm>
            <a:off x="640080" y="3505202"/>
            <a:ext cx="9692640" cy="2062103"/>
          </a:xfrm>
          <a:prstGeom prst="rect">
            <a:avLst/>
          </a:prstGeom>
          <a:noFill/>
        </p:spPr>
        <p:txBody>
          <a:bodyPr wrap="square" rtlCol="0">
            <a:spAutoFit/>
          </a:bodyPr>
          <a:lstStyle/>
          <a:p>
            <a:pPr lvl="8"/>
            <a:endParaRPr lang="en-US" sz="1600" dirty="0">
              <a:solidFill>
                <a:srgbClr val="0070C0"/>
              </a:solidFill>
              <a:latin typeface="Garamond" pitchFamily="18" charset="0"/>
            </a:endParaRPr>
          </a:p>
          <a:p>
            <a:pPr lvl="8"/>
            <a:endParaRPr lang="en-US" sz="1600" dirty="0">
              <a:solidFill>
                <a:srgbClr val="0070C0"/>
              </a:solidFill>
              <a:latin typeface="Garamond" pitchFamily="18" charset="0"/>
            </a:endParaRPr>
          </a:p>
          <a:p>
            <a:pPr lvl="8"/>
            <a:endParaRPr lang="en-US" sz="1600" dirty="0">
              <a:solidFill>
                <a:srgbClr val="0070C0"/>
              </a:solidFill>
              <a:latin typeface="Garamond" pitchFamily="18" charset="0"/>
            </a:endParaRPr>
          </a:p>
          <a:p>
            <a:pPr lvl="8"/>
            <a:endParaRPr lang="en-US" sz="1600" dirty="0">
              <a:solidFill>
                <a:srgbClr val="0070C0"/>
              </a:solidFill>
              <a:latin typeface="Garamond" pitchFamily="18" charset="0"/>
            </a:endParaRPr>
          </a:p>
          <a:p>
            <a:pPr lvl="8"/>
            <a:r>
              <a:rPr lang="en-US" sz="1600" dirty="0">
                <a:solidFill>
                  <a:srgbClr val="0070C0"/>
                </a:solidFill>
                <a:latin typeface="Garamond" pitchFamily="18" charset="0"/>
              </a:rPr>
              <a:t>	</a:t>
            </a:r>
          </a:p>
          <a:p>
            <a:pPr lvl="8"/>
            <a:endParaRPr lang="en-US" sz="1600" dirty="0">
              <a:solidFill>
                <a:srgbClr val="0070C0"/>
              </a:solidFill>
              <a:latin typeface="Garamond" pitchFamily="18" charset="0"/>
            </a:endParaRPr>
          </a:p>
          <a:p>
            <a:pPr lvl="8"/>
            <a:r>
              <a:rPr lang="en-US" sz="1600" dirty="0">
                <a:solidFill>
                  <a:srgbClr val="0070C0"/>
                </a:solidFill>
                <a:latin typeface="Garamond" pitchFamily="18" charset="0"/>
              </a:rPr>
              <a:t>	</a:t>
            </a:r>
          </a:p>
          <a:p>
            <a:pPr lvl="2"/>
            <a:endParaRPr lang="en-US" sz="1600" dirty="0">
              <a:solidFill>
                <a:srgbClr val="0070C0"/>
              </a:solidFill>
              <a:latin typeface="Garamond" pitchFamily="18" charset="0"/>
            </a:endParaRPr>
          </a:p>
        </p:txBody>
      </p:sp>
      <p:sp>
        <p:nvSpPr>
          <p:cNvPr id="5" name="Rectangle 4"/>
          <p:cNvSpPr/>
          <p:nvPr/>
        </p:nvSpPr>
        <p:spPr>
          <a:xfrm>
            <a:off x="822960" y="735957"/>
            <a:ext cx="9235440" cy="5139869"/>
          </a:xfrm>
          <a:prstGeom prst="rect">
            <a:avLst/>
          </a:prstGeom>
        </p:spPr>
        <p:txBody>
          <a:bodyPr wrap="square">
            <a:spAutoFit/>
          </a:bodyPr>
          <a:lstStyle/>
          <a:p>
            <a:pPr algn="ctr">
              <a:tabLst>
                <a:tab pos="457200" algn="l"/>
              </a:tabLst>
              <a:defRPr/>
            </a:pPr>
            <a:endParaRPr lang="en-US" sz="2400" b="1" dirty="0">
              <a:solidFill>
                <a:schemeClr val="bg2">
                  <a:lumMod val="25000"/>
                </a:schemeClr>
              </a:solidFill>
            </a:endParaRPr>
          </a:p>
          <a:p>
            <a:pPr algn="ctr">
              <a:tabLst>
                <a:tab pos="457200" algn="l"/>
              </a:tabLst>
              <a:defRPr/>
            </a:pPr>
            <a:r>
              <a:rPr lang="en-US" sz="2400" b="1" dirty="0">
                <a:solidFill>
                  <a:schemeClr val="bg2">
                    <a:lumMod val="25000"/>
                  </a:schemeClr>
                </a:solidFill>
              </a:rPr>
              <a:t>Services provided</a:t>
            </a:r>
          </a:p>
          <a:p>
            <a:pPr algn="ctr">
              <a:tabLst>
                <a:tab pos="457200" algn="l"/>
              </a:tabLst>
              <a:defRPr/>
            </a:pPr>
            <a:endParaRPr lang="en-US" sz="1600" b="1" dirty="0">
              <a:solidFill>
                <a:schemeClr val="bg2">
                  <a:lumMod val="25000"/>
                </a:schemeClr>
              </a:solidFill>
            </a:endParaRPr>
          </a:p>
          <a:p>
            <a:pPr algn="ctr">
              <a:tabLst>
                <a:tab pos="457200" algn="l"/>
              </a:tabLst>
              <a:defRPr/>
            </a:pPr>
            <a:endParaRPr lang="en-US" sz="1600" dirty="0">
              <a:solidFill>
                <a:schemeClr val="bg2">
                  <a:lumMod val="25000"/>
                </a:schemeClr>
              </a:solidFill>
            </a:endParaRPr>
          </a:p>
          <a:p>
            <a:pPr>
              <a:buFont typeface="Wingdings" pitchFamily="2" charset="2"/>
              <a:buChar char="Ø"/>
              <a:tabLst>
                <a:tab pos="457200" algn="l"/>
              </a:tabLst>
              <a:defRPr/>
            </a:pPr>
            <a:r>
              <a:rPr lang="en-US" sz="1600" dirty="0">
                <a:solidFill>
                  <a:schemeClr val="bg2">
                    <a:lumMod val="25000"/>
                  </a:schemeClr>
                </a:solidFill>
              </a:rPr>
              <a:t>  </a:t>
            </a:r>
            <a:r>
              <a:rPr lang="en-US" sz="1600" b="1" dirty="0">
                <a:solidFill>
                  <a:schemeClr val="bg2">
                    <a:lumMod val="25000"/>
                  </a:schemeClr>
                </a:solidFill>
              </a:rPr>
              <a:t>Process Assessors’ monthly invoices and accounts receivable for employee benefits </a:t>
            </a:r>
            <a:r>
              <a:rPr lang="en-US" sz="1600" dirty="0">
                <a:solidFill>
                  <a:schemeClr val="bg2">
                    <a:lumMod val="25000"/>
                  </a:schemeClr>
                </a:solidFill>
              </a:rPr>
              <a:t>– </a:t>
            </a:r>
          </a:p>
          <a:p>
            <a:pPr>
              <a:buFont typeface="Wingdings" pitchFamily="2" charset="2"/>
              <a:buNone/>
              <a:tabLst>
                <a:tab pos="457200" algn="l"/>
              </a:tabLst>
              <a:defRPr/>
            </a:pPr>
            <a:r>
              <a:rPr lang="en-US" sz="1600" dirty="0">
                <a:solidFill>
                  <a:schemeClr val="bg2">
                    <a:lumMod val="25000"/>
                  </a:schemeClr>
                </a:solidFill>
              </a:rPr>
              <a:t>	</a:t>
            </a:r>
            <a:r>
              <a:rPr lang="en-US" sz="1400" dirty="0">
                <a:solidFill>
                  <a:schemeClr val="bg2">
                    <a:lumMod val="25000"/>
                  </a:schemeClr>
                </a:solidFill>
              </a:rPr>
              <a:t>Medical, Dental, Life &amp; AD&amp;D (Accidental Death and Dismemberment), Vision, Long-Term Disability 	and Supplemental Life. Supplemental Life is no longer offered and is only for those members 	that were grandfathered into the plan. This benefit will eventually go away.</a:t>
            </a:r>
          </a:p>
          <a:p>
            <a:pPr>
              <a:buFont typeface="Wingdings" pitchFamily="2" charset="2"/>
              <a:buNone/>
              <a:tabLst>
                <a:tab pos="457200" algn="l"/>
              </a:tabLst>
              <a:defRPr/>
            </a:pPr>
            <a:endParaRPr lang="en-US" sz="1600" dirty="0">
              <a:solidFill>
                <a:schemeClr val="bg2">
                  <a:lumMod val="25000"/>
                </a:schemeClr>
              </a:solidFill>
            </a:endParaRPr>
          </a:p>
          <a:p>
            <a:pPr>
              <a:buFont typeface="Wingdings" pitchFamily="2" charset="2"/>
              <a:buChar char="Ø"/>
              <a:tabLst>
                <a:tab pos="457200" algn="l"/>
              </a:tabLst>
              <a:defRPr/>
            </a:pPr>
            <a:r>
              <a:rPr lang="en-US" sz="1600" dirty="0">
                <a:solidFill>
                  <a:schemeClr val="bg2">
                    <a:lumMod val="25000"/>
                  </a:schemeClr>
                </a:solidFill>
              </a:rPr>
              <a:t>  </a:t>
            </a:r>
            <a:r>
              <a:rPr lang="en-US" sz="1600" b="1" dirty="0">
                <a:solidFill>
                  <a:schemeClr val="bg2">
                    <a:lumMod val="25000"/>
                  </a:schemeClr>
                </a:solidFill>
              </a:rPr>
              <a:t>Assist members with claims issues with healthcare administrators and other benefit issues.</a:t>
            </a:r>
          </a:p>
          <a:p>
            <a:pPr>
              <a:buFont typeface="Wingdings" pitchFamily="2" charset="2"/>
              <a:buChar char="Ø"/>
              <a:tabLst>
                <a:tab pos="457200" algn="l"/>
              </a:tabLst>
              <a:defRPr/>
            </a:pPr>
            <a:endParaRPr lang="en-US" sz="1600" b="1" dirty="0">
              <a:solidFill>
                <a:schemeClr val="bg2">
                  <a:lumMod val="25000"/>
                </a:schemeClr>
              </a:solidFill>
            </a:endParaRPr>
          </a:p>
          <a:p>
            <a:pPr>
              <a:buFont typeface="Wingdings" pitchFamily="2" charset="2"/>
              <a:buChar char="Ø"/>
              <a:tabLst>
                <a:tab pos="457200" algn="l"/>
              </a:tabLst>
              <a:defRPr/>
            </a:pPr>
            <a:endParaRPr lang="en-US" sz="1600" dirty="0">
              <a:solidFill>
                <a:schemeClr val="bg2">
                  <a:lumMod val="25000"/>
                </a:schemeClr>
              </a:solidFill>
            </a:endParaRPr>
          </a:p>
          <a:p>
            <a:pPr>
              <a:buFont typeface="Wingdings" pitchFamily="2" charset="2"/>
              <a:buChar char="Ø"/>
              <a:tabLst>
                <a:tab pos="457200" algn="l"/>
              </a:tabLst>
              <a:defRPr/>
            </a:pPr>
            <a:r>
              <a:rPr lang="en-US" sz="1600" dirty="0">
                <a:solidFill>
                  <a:schemeClr val="bg2">
                    <a:lumMod val="25000"/>
                  </a:schemeClr>
                </a:solidFill>
              </a:rPr>
              <a:t>  </a:t>
            </a:r>
            <a:r>
              <a:rPr lang="en-US" sz="1600" b="1" dirty="0">
                <a:solidFill>
                  <a:schemeClr val="bg2">
                    <a:lumMod val="25000"/>
                  </a:schemeClr>
                </a:solidFill>
              </a:rPr>
              <a:t>Notify active members and retirees upon reaching age 65 of Medicare enrollment 	needs.</a:t>
            </a:r>
          </a:p>
          <a:p>
            <a:pPr>
              <a:buFont typeface="Wingdings" pitchFamily="2" charset="2"/>
              <a:buChar char="Ø"/>
              <a:tabLst>
                <a:tab pos="457200" algn="l"/>
              </a:tabLst>
              <a:defRPr/>
            </a:pPr>
            <a:endParaRPr lang="en-US" sz="1600" b="1" dirty="0">
              <a:solidFill>
                <a:schemeClr val="bg2">
                  <a:lumMod val="25000"/>
                </a:schemeClr>
              </a:solidFill>
            </a:endParaRPr>
          </a:p>
          <a:p>
            <a:pPr>
              <a:buFont typeface="Wingdings" pitchFamily="2" charset="2"/>
              <a:buChar char="Ø"/>
              <a:tabLst>
                <a:tab pos="457200" algn="l"/>
              </a:tabLst>
              <a:defRPr/>
            </a:pPr>
            <a:endParaRPr lang="en-US" sz="1600" dirty="0">
              <a:solidFill>
                <a:schemeClr val="bg2">
                  <a:lumMod val="25000"/>
                </a:schemeClr>
              </a:solidFill>
            </a:endParaRPr>
          </a:p>
          <a:p>
            <a:pPr>
              <a:buFont typeface="Wingdings" pitchFamily="2" charset="2"/>
              <a:buChar char="Ø"/>
              <a:tabLst>
                <a:tab pos="457200" algn="l"/>
              </a:tabLst>
              <a:defRPr/>
            </a:pPr>
            <a:r>
              <a:rPr lang="en-US" sz="1600" dirty="0">
                <a:solidFill>
                  <a:schemeClr val="bg2">
                    <a:lumMod val="25000"/>
                  </a:schemeClr>
                </a:solidFill>
              </a:rPr>
              <a:t>  </a:t>
            </a:r>
            <a:r>
              <a:rPr lang="en-US" sz="1600" b="1" dirty="0">
                <a:solidFill>
                  <a:schemeClr val="bg2">
                    <a:lumMod val="25000"/>
                  </a:schemeClr>
                </a:solidFill>
              </a:rPr>
              <a:t>Mail Annual Letters to Assessors in October for benefits effective in the upcoming year</a:t>
            </a:r>
            <a:r>
              <a:rPr lang="en-US" sz="1600" dirty="0">
                <a:solidFill>
                  <a:schemeClr val="bg2">
                    <a:lumMod val="25000"/>
                  </a:schemeClr>
                </a:solidFill>
              </a:rPr>
              <a:t>. 	</a:t>
            </a:r>
            <a:r>
              <a:rPr lang="en-US" sz="1400" dirty="0">
                <a:solidFill>
                  <a:schemeClr val="bg2">
                    <a:lumMod val="25000"/>
                  </a:schemeClr>
                </a:solidFill>
              </a:rPr>
              <a:t>The Annual Letters include: </a:t>
            </a:r>
            <a:r>
              <a:rPr lang="en-US" sz="1400" u="sng" dirty="0">
                <a:solidFill>
                  <a:schemeClr val="bg2">
                    <a:lumMod val="25000"/>
                  </a:schemeClr>
                </a:solidFill>
              </a:rPr>
              <a:t>Agreement to Participate </a:t>
            </a:r>
            <a:r>
              <a:rPr lang="en-US" sz="1400" dirty="0">
                <a:solidFill>
                  <a:schemeClr val="bg2">
                    <a:lumMod val="25000"/>
                  </a:schemeClr>
                </a:solidFill>
              </a:rPr>
              <a:t>in plan for the upcoming year, </a:t>
            </a:r>
            <a:r>
              <a:rPr lang="en-US" sz="1400" u="sng" dirty="0">
                <a:solidFill>
                  <a:schemeClr val="bg2">
                    <a:lumMod val="25000"/>
                  </a:schemeClr>
                </a:solidFill>
              </a:rPr>
              <a:t>Contribution</a:t>
            </a:r>
            <a:r>
              <a:rPr lang="en-US" sz="1400" dirty="0">
                <a:solidFill>
                  <a:schemeClr val="bg2">
                    <a:lumMod val="25000"/>
                  </a:schemeClr>
                </a:solidFill>
              </a:rPr>
              <a:t> 	Letter states what % Assessor’s office will contribute to member’s premiums for the upcoming year, 	and the </a:t>
            </a:r>
            <a:r>
              <a:rPr lang="en-US" sz="1400" u="sng" dirty="0">
                <a:solidFill>
                  <a:schemeClr val="bg2">
                    <a:lumMod val="25000"/>
                  </a:schemeClr>
                </a:solidFill>
              </a:rPr>
              <a:t>Annual Salary Changes </a:t>
            </a:r>
            <a:r>
              <a:rPr lang="en-US" sz="1400" dirty="0">
                <a:solidFill>
                  <a:schemeClr val="bg2">
                    <a:lumMod val="25000"/>
                  </a:schemeClr>
                </a:solidFill>
              </a:rPr>
              <a:t>is for any upcoming salary changes.</a:t>
            </a:r>
          </a:p>
        </p:txBody>
      </p:sp>
      <p:pic>
        <p:nvPicPr>
          <p:cNvPr id="6" name="Picture 6" descr="Ambulance on Apple iOS 11.2">
            <a:extLst>
              <a:ext uri="{FF2B5EF4-FFF2-40B4-BE49-F238E27FC236}">
                <a16:creationId xmlns:a16="http://schemas.microsoft.com/office/drawing/2014/main" id="{03F87FC5-B8A8-49F1-9A85-6E40D3C068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884869"/>
            <a:ext cx="1066800" cy="102013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612847"/>
            <a:ext cx="8564880" cy="5355312"/>
          </a:xfrm>
          <a:prstGeom prst="rect">
            <a:avLst/>
          </a:prstGeom>
        </p:spPr>
        <p:txBody>
          <a:bodyPr wrap="square">
            <a:spAutoFit/>
          </a:bodyPr>
          <a:lstStyle/>
          <a:p>
            <a:pPr>
              <a:tabLst>
                <a:tab pos="457200" algn="l"/>
              </a:tabLst>
              <a:defRPr/>
            </a:pPr>
            <a:endParaRPr lang="en-US" b="1" dirty="0">
              <a:solidFill>
                <a:schemeClr val="bg2">
                  <a:lumMod val="25000"/>
                </a:schemeClr>
              </a:solidFill>
            </a:endParaRPr>
          </a:p>
          <a:p>
            <a:pPr>
              <a:tabLst>
                <a:tab pos="457200" algn="l"/>
              </a:tabLst>
              <a:defRPr/>
            </a:pPr>
            <a:endParaRPr lang="en-US" b="1" dirty="0">
              <a:solidFill>
                <a:schemeClr val="bg2">
                  <a:lumMod val="25000"/>
                </a:schemeClr>
              </a:solidFill>
            </a:endParaRPr>
          </a:p>
          <a:p>
            <a:pPr>
              <a:tabLst>
                <a:tab pos="457200" algn="l"/>
              </a:tabLst>
              <a:defRPr/>
            </a:pPr>
            <a:r>
              <a:rPr lang="en-US" b="1" dirty="0">
                <a:solidFill>
                  <a:schemeClr val="bg2">
                    <a:lumMod val="25000"/>
                  </a:schemeClr>
                </a:solidFill>
              </a:rPr>
              <a:t>All offices are urged to encourage employees to register on </a:t>
            </a:r>
            <a:r>
              <a:rPr lang="en-US" b="1" i="1" dirty="0">
                <a:solidFill>
                  <a:schemeClr val="bg2">
                    <a:lumMod val="25000"/>
                  </a:schemeClr>
                </a:solidFill>
              </a:rPr>
              <a:t>The Health Plan  </a:t>
            </a:r>
            <a:r>
              <a:rPr lang="en-US" b="1" dirty="0">
                <a:solidFill>
                  <a:schemeClr val="bg2">
                    <a:lumMod val="25000"/>
                  </a:schemeClr>
                </a:solidFill>
              </a:rPr>
              <a:t>website (</a:t>
            </a:r>
            <a:r>
              <a:rPr lang="en-US" b="1" i="1" dirty="0">
                <a:solidFill>
                  <a:schemeClr val="bg2">
                    <a:lumMod val="25000"/>
                  </a:schemeClr>
                </a:solidFill>
              </a:rPr>
              <a:t>www.healthplan.org</a:t>
            </a:r>
            <a:r>
              <a:rPr lang="en-US" b="1" dirty="0">
                <a:solidFill>
                  <a:schemeClr val="bg2">
                    <a:lumMod val="25000"/>
                  </a:schemeClr>
                </a:solidFill>
              </a:rPr>
              <a:t>) to be able to view all claims, explanation of benefits, personal information, medical information updates, order new cards and much more.</a:t>
            </a:r>
          </a:p>
          <a:p>
            <a:pPr>
              <a:tabLst>
                <a:tab pos="457200" algn="l"/>
              </a:tabLst>
              <a:defRPr/>
            </a:pPr>
            <a:endParaRPr lang="en-US" b="1" dirty="0">
              <a:solidFill>
                <a:schemeClr val="bg2">
                  <a:lumMod val="25000"/>
                </a:schemeClr>
              </a:solidFill>
            </a:endParaRPr>
          </a:p>
          <a:p>
            <a:pPr>
              <a:tabLst>
                <a:tab pos="457200" algn="l"/>
              </a:tabLst>
              <a:defRPr/>
            </a:pPr>
            <a:endParaRPr lang="en-US" b="1" dirty="0">
              <a:solidFill>
                <a:schemeClr val="bg2">
                  <a:lumMod val="25000"/>
                </a:schemeClr>
              </a:solidFill>
            </a:endParaRPr>
          </a:p>
          <a:p>
            <a:pPr>
              <a:tabLst>
                <a:tab pos="457200" algn="l"/>
              </a:tabLst>
              <a:defRPr/>
            </a:pPr>
            <a:r>
              <a:rPr lang="en-US" b="1" dirty="0">
                <a:solidFill>
                  <a:schemeClr val="bg2">
                    <a:lumMod val="25000"/>
                  </a:schemeClr>
                </a:solidFill>
              </a:rPr>
              <a:t>You are also urged to encourage your employees to have their annual Health “wellness” and Dental “preventative” checkups in addition to annual immunizations (flu, pneumonia, shingles). These visits are at no charge to the member based on the provisions listed in the plan document found on the website (</a:t>
            </a:r>
            <a:r>
              <a:rPr lang="en-US" b="1" i="1" u="sng" dirty="0">
                <a:solidFill>
                  <a:schemeClr val="bg2">
                    <a:lumMod val="25000"/>
                  </a:schemeClr>
                </a:solidFill>
              </a:rPr>
              <a:t>www.louisianaassessors.org</a:t>
            </a:r>
            <a:r>
              <a:rPr lang="en-US" b="1" dirty="0">
                <a:solidFill>
                  <a:schemeClr val="bg2">
                    <a:lumMod val="25000"/>
                  </a:schemeClr>
                </a:solidFill>
              </a:rPr>
              <a:t>). </a:t>
            </a:r>
          </a:p>
          <a:p>
            <a:pPr>
              <a:tabLst>
                <a:tab pos="457200" algn="l"/>
              </a:tabLst>
              <a:defRPr/>
            </a:pPr>
            <a:endParaRPr lang="en-US" b="1" dirty="0">
              <a:solidFill>
                <a:schemeClr val="bg2">
                  <a:lumMod val="25000"/>
                </a:schemeClr>
              </a:solidFill>
            </a:endParaRPr>
          </a:p>
          <a:p>
            <a:pPr>
              <a:tabLst>
                <a:tab pos="457200" algn="l"/>
              </a:tabLst>
              <a:defRPr/>
            </a:pPr>
            <a:endParaRPr lang="en-US" b="1" dirty="0">
              <a:solidFill>
                <a:schemeClr val="bg2">
                  <a:lumMod val="25000"/>
                </a:schemeClr>
              </a:solidFill>
            </a:endParaRPr>
          </a:p>
          <a:p>
            <a:pPr>
              <a:tabLst>
                <a:tab pos="457200" algn="l"/>
              </a:tabLst>
              <a:defRPr/>
            </a:pPr>
            <a:r>
              <a:rPr lang="en-US" b="1" dirty="0">
                <a:solidFill>
                  <a:schemeClr val="bg2">
                    <a:lumMod val="25000"/>
                  </a:schemeClr>
                </a:solidFill>
              </a:rPr>
              <a:t>Members of the Medical plan can call the provider or 888-816-3096 Member Service number on their id card to verify in-network providers. Members can also go to </a:t>
            </a:r>
            <a:r>
              <a:rPr lang="en-US" b="1" i="1" dirty="0">
                <a:solidFill>
                  <a:schemeClr val="accent2">
                    <a:lumMod val="75000"/>
                  </a:schemeClr>
                </a:solidFill>
              </a:rPr>
              <a:t>cigna.com </a:t>
            </a:r>
            <a:r>
              <a:rPr lang="en-US" b="1" dirty="0">
                <a:solidFill>
                  <a:schemeClr val="bg2">
                    <a:lumMod val="25000"/>
                  </a:schemeClr>
                </a:solidFill>
              </a:rPr>
              <a:t>under the “Find a Doctor” tab to find a provider in the area.</a:t>
            </a:r>
          </a:p>
        </p:txBody>
      </p:sp>
      <p:pic>
        <p:nvPicPr>
          <p:cNvPr id="8" name="Graphic 7" descr="Group">
            <a:extLst>
              <a:ext uri="{FF2B5EF4-FFF2-40B4-BE49-F238E27FC236}">
                <a16:creationId xmlns:a16="http://schemas.microsoft.com/office/drawing/2014/main" id="{E515D8D3-5E7F-4059-924A-546DB10D8C5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00600" y="1981200"/>
            <a:ext cx="914400" cy="914400"/>
          </a:xfrm>
          <a:prstGeom prst="rect">
            <a:avLst/>
          </a:prstGeom>
        </p:spPr>
      </p:pic>
      <p:pic>
        <p:nvPicPr>
          <p:cNvPr id="16" name="Graphic 15" descr="Stethoscope">
            <a:extLst>
              <a:ext uri="{FF2B5EF4-FFF2-40B4-BE49-F238E27FC236}">
                <a16:creationId xmlns:a16="http://schemas.microsoft.com/office/drawing/2014/main" id="{35C2BC4F-6AF2-4588-A0F5-A58ED1D1B5D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914900" y="5603039"/>
            <a:ext cx="631054" cy="685800"/>
          </a:xfrm>
          <a:prstGeom prst="rect">
            <a:avLst/>
          </a:prstGeom>
        </p:spPr>
      </p:pic>
      <p:pic>
        <p:nvPicPr>
          <p:cNvPr id="2050" name="Picture 2" descr="Hugging Face on Google Android 8.1">
            <a:extLst>
              <a:ext uri="{FF2B5EF4-FFF2-40B4-BE49-F238E27FC236}">
                <a16:creationId xmlns:a16="http://schemas.microsoft.com/office/drawing/2014/main" id="{5BCC76AF-75CE-42DD-AD4B-81B258E3C89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1600" y="5603039"/>
            <a:ext cx="1143000" cy="9143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692458"/>
            <a:ext cx="9052560" cy="6878806"/>
          </a:xfrm>
          <a:prstGeom prst="rect">
            <a:avLst/>
          </a:prstGeom>
          <a:noFill/>
        </p:spPr>
        <p:txBody>
          <a:bodyPr wrap="square" rtlCol="0">
            <a:spAutoFit/>
          </a:bodyPr>
          <a:lstStyle/>
          <a:p>
            <a:pPr lvl="1">
              <a:buFont typeface="Wingdings" pitchFamily="2" charset="2"/>
              <a:buChar char="ü"/>
            </a:pPr>
            <a:endParaRPr lang="en-US" sz="1400" dirty="0">
              <a:solidFill>
                <a:srgbClr val="0070C0"/>
              </a:solidFill>
              <a:latin typeface="Garamond" pitchFamily="18" charset="0"/>
            </a:endParaRPr>
          </a:p>
          <a:p>
            <a:pPr>
              <a:tabLst>
                <a:tab pos="457200" algn="l"/>
              </a:tabLst>
              <a:defRPr/>
            </a:pPr>
            <a:r>
              <a:rPr lang="en-US" sz="1500" b="1" dirty="0">
                <a:solidFill>
                  <a:schemeClr val="bg2">
                    <a:lumMod val="25000"/>
                  </a:schemeClr>
                </a:solidFill>
              </a:rPr>
              <a:t>	</a:t>
            </a:r>
          </a:p>
          <a:p>
            <a:pPr>
              <a:tabLst>
                <a:tab pos="457200" algn="l"/>
              </a:tabLst>
              <a:defRPr/>
            </a:pPr>
            <a:r>
              <a:rPr lang="en-US" sz="1500" b="1" dirty="0">
                <a:solidFill>
                  <a:schemeClr val="bg2">
                    <a:lumMod val="25000"/>
                  </a:schemeClr>
                </a:solidFill>
              </a:rPr>
              <a:t>	The LAA Employee Benefits Plan Document is available for viewing on the LAA </a:t>
            </a:r>
          </a:p>
          <a:p>
            <a:pPr>
              <a:tabLst>
                <a:tab pos="457200" algn="l"/>
              </a:tabLst>
              <a:defRPr/>
            </a:pPr>
            <a:r>
              <a:rPr lang="en-US" sz="1500" b="1" dirty="0">
                <a:solidFill>
                  <a:schemeClr val="bg2">
                    <a:lumMod val="25000"/>
                  </a:schemeClr>
                </a:solidFill>
              </a:rPr>
              <a:t>	website (</a:t>
            </a:r>
            <a:r>
              <a:rPr lang="en-US" sz="1500" b="1" i="1" dirty="0">
                <a:solidFill>
                  <a:schemeClr val="bg2">
                    <a:lumMod val="25000"/>
                  </a:schemeClr>
                </a:solidFill>
              </a:rPr>
              <a:t>www.louisianaassessors.org</a:t>
            </a:r>
            <a:r>
              <a:rPr lang="en-US" sz="1500" b="1" dirty="0">
                <a:solidFill>
                  <a:schemeClr val="bg2">
                    <a:lumMod val="25000"/>
                  </a:schemeClr>
                </a:solidFill>
              </a:rPr>
              <a:t>) under the Insurance tab. All forms below can also 	be accessed on the website. These forms can be used to change address, add/terminate  	dependents, name change, etc.</a:t>
            </a:r>
          </a:p>
          <a:p>
            <a:pPr algn="ctr">
              <a:tabLst>
                <a:tab pos="457200" algn="l"/>
              </a:tabLst>
              <a:defRPr/>
            </a:pPr>
            <a:r>
              <a:rPr lang="en-US" sz="1600" b="1" dirty="0">
                <a:solidFill>
                  <a:srgbClr val="5F3817"/>
                </a:solidFill>
              </a:rPr>
              <a:t>Forms on Website</a:t>
            </a:r>
            <a:r>
              <a:rPr lang="en-US" sz="2000" b="1" dirty="0">
                <a:solidFill>
                  <a:srgbClr val="5F3817"/>
                </a:solidFill>
              </a:rPr>
              <a:t>                            </a:t>
            </a:r>
            <a:endParaRPr lang="en-US" sz="1400" b="1" dirty="0">
              <a:solidFill>
                <a:schemeClr val="bg2">
                  <a:lumMod val="25000"/>
                </a:schemeClr>
              </a:solidFill>
            </a:endParaRPr>
          </a:p>
          <a:p>
            <a:pPr algn="ctr">
              <a:tabLst>
                <a:tab pos="457200" algn="l"/>
              </a:tabLst>
              <a:defRPr/>
            </a:pPr>
            <a:endParaRPr lang="en-US" b="1" dirty="0">
              <a:solidFill>
                <a:schemeClr val="bg2">
                  <a:lumMod val="25000"/>
                </a:schemeClr>
              </a:solidFill>
            </a:endParaRPr>
          </a:p>
          <a:p>
            <a:pPr marL="285750" indent="-285750">
              <a:buFont typeface="Wingdings" pitchFamily="2" charset="2"/>
              <a:buChar char="Ø"/>
              <a:tabLst>
                <a:tab pos="457200" algn="l"/>
              </a:tabLst>
              <a:defRPr/>
            </a:pPr>
            <a:r>
              <a:rPr lang="en-US" b="1" i="1" dirty="0">
                <a:solidFill>
                  <a:schemeClr val="bg2">
                    <a:lumMod val="25000"/>
                  </a:schemeClr>
                </a:solidFill>
              </a:rPr>
              <a:t>THE HEALTH PLAN </a:t>
            </a:r>
            <a:r>
              <a:rPr lang="en-US" b="1" dirty="0">
                <a:solidFill>
                  <a:schemeClr val="bg2">
                    <a:lumMod val="25000"/>
                  </a:schemeClr>
                </a:solidFill>
              </a:rPr>
              <a:t>Enrollment/Change Form (Medical and Dental)</a:t>
            </a:r>
          </a:p>
          <a:p>
            <a:pPr>
              <a:tabLst>
                <a:tab pos="457200" algn="l"/>
              </a:tabLst>
              <a:defRPr/>
            </a:pPr>
            <a:r>
              <a:rPr lang="en-US" sz="1400" dirty="0">
                <a:solidFill>
                  <a:schemeClr val="bg2">
                    <a:lumMod val="25000"/>
                  </a:schemeClr>
                </a:solidFill>
              </a:rPr>
              <a:t>	To enroll in the health/dental plan for member and dependent(s) and to make 	any changes to 	current health/dental plan.</a:t>
            </a:r>
          </a:p>
          <a:p>
            <a:pPr lvl="2">
              <a:buFont typeface="Wingdings" pitchFamily="2" charset="2"/>
              <a:buNone/>
              <a:tabLst>
                <a:tab pos="457200" algn="l"/>
              </a:tabLst>
              <a:defRPr/>
            </a:pPr>
            <a:endParaRPr lang="en-US" sz="1400" dirty="0">
              <a:solidFill>
                <a:schemeClr val="bg2">
                  <a:lumMod val="25000"/>
                </a:schemeClr>
              </a:solidFill>
            </a:endParaRPr>
          </a:p>
          <a:p>
            <a:pPr marL="285750" indent="-285750">
              <a:buFont typeface="Wingdings" pitchFamily="2" charset="2"/>
              <a:buChar char="Ø"/>
              <a:tabLst>
                <a:tab pos="457200" algn="l"/>
              </a:tabLst>
              <a:defRPr/>
            </a:pPr>
            <a:r>
              <a:rPr lang="en-US" b="1" dirty="0">
                <a:solidFill>
                  <a:schemeClr val="bg2">
                    <a:lumMod val="25000"/>
                  </a:schemeClr>
                </a:solidFill>
              </a:rPr>
              <a:t>Guardian Enrollment Form (Life &amp; AD&amp;D Enrollment)</a:t>
            </a:r>
          </a:p>
          <a:p>
            <a:pPr>
              <a:buFont typeface="Wingdings" pitchFamily="2" charset="2"/>
              <a:buNone/>
              <a:tabLst>
                <a:tab pos="457200" algn="l"/>
              </a:tabLst>
              <a:defRPr/>
            </a:pPr>
            <a:r>
              <a:rPr lang="en-US" sz="1400" dirty="0">
                <a:solidFill>
                  <a:schemeClr val="bg2">
                    <a:lumMod val="25000"/>
                  </a:schemeClr>
                </a:solidFill>
              </a:rPr>
              <a:t>	To enroll in Life &amp; AD&amp;D plan (can be offered even though new hire may decline health/dental 	benefits) and make any changes. The  Life &amp; AD&amp;D Handbooks are available on LAA 	website.</a:t>
            </a:r>
          </a:p>
          <a:p>
            <a:pPr lvl="2">
              <a:buFont typeface="Wingdings" pitchFamily="2" charset="2"/>
              <a:buNone/>
              <a:tabLst>
                <a:tab pos="457200" algn="l"/>
              </a:tabLst>
              <a:defRPr/>
            </a:pPr>
            <a:endParaRPr lang="en-US" sz="1400" dirty="0">
              <a:solidFill>
                <a:schemeClr val="bg2">
                  <a:lumMod val="25000"/>
                </a:schemeClr>
              </a:solidFill>
            </a:endParaRPr>
          </a:p>
          <a:p>
            <a:pPr marL="285750" indent="-285750">
              <a:buFont typeface="Wingdings" panose="05000000000000000000" pitchFamily="2" charset="2"/>
              <a:buChar char="Ø"/>
              <a:tabLst>
                <a:tab pos="457200" algn="l"/>
              </a:tabLst>
              <a:defRPr/>
            </a:pPr>
            <a:r>
              <a:rPr lang="en-US" b="1" dirty="0">
                <a:solidFill>
                  <a:schemeClr val="bg2">
                    <a:lumMod val="25000"/>
                  </a:schemeClr>
                </a:solidFill>
              </a:rPr>
              <a:t>Guardian Enrollment Form (Vision)</a:t>
            </a:r>
          </a:p>
          <a:p>
            <a:pPr>
              <a:buFont typeface="Wingdings" pitchFamily="2" charset="2"/>
              <a:buNone/>
              <a:tabLst>
                <a:tab pos="457200" algn="l"/>
              </a:tabLst>
              <a:defRPr/>
            </a:pPr>
            <a:r>
              <a:rPr lang="en-US" sz="1400" dirty="0">
                <a:solidFill>
                  <a:schemeClr val="bg2">
                    <a:lumMod val="25000"/>
                  </a:schemeClr>
                </a:solidFill>
              </a:rPr>
              <a:t>	To enroll and make any changes in the vision plan</a:t>
            </a:r>
          </a:p>
          <a:p>
            <a:pPr>
              <a:buFont typeface="Wingdings" pitchFamily="2" charset="2"/>
              <a:buNone/>
              <a:tabLst>
                <a:tab pos="457200" algn="l"/>
              </a:tabLst>
              <a:defRPr/>
            </a:pPr>
            <a:endParaRPr lang="en-US" sz="1400" dirty="0">
              <a:solidFill>
                <a:schemeClr val="bg2">
                  <a:lumMod val="25000"/>
                </a:schemeClr>
              </a:solidFill>
            </a:endParaRPr>
          </a:p>
          <a:p>
            <a:pPr marL="285750" indent="-285750">
              <a:buFont typeface="Wingdings" panose="05000000000000000000" pitchFamily="2" charset="2"/>
              <a:buChar char="Ø"/>
              <a:tabLst>
                <a:tab pos="457200" algn="l"/>
              </a:tabLst>
              <a:defRPr/>
            </a:pPr>
            <a:r>
              <a:rPr lang="en-US" b="1" dirty="0">
                <a:solidFill>
                  <a:schemeClr val="bg2">
                    <a:lumMod val="25000"/>
                  </a:schemeClr>
                </a:solidFill>
              </a:rPr>
              <a:t>Working Spouse Verification Form</a:t>
            </a:r>
          </a:p>
          <a:p>
            <a:pPr>
              <a:tabLst>
                <a:tab pos="457200" algn="l"/>
              </a:tabLst>
              <a:defRPr/>
            </a:pPr>
            <a:r>
              <a:rPr lang="en-US" sz="1400" b="1" dirty="0">
                <a:solidFill>
                  <a:schemeClr val="bg2">
                    <a:lumMod val="25000"/>
                  </a:schemeClr>
                </a:solidFill>
              </a:rPr>
              <a:t>       </a:t>
            </a:r>
            <a:r>
              <a:rPr lang="en-US" sz="1400" dirty="0">
                <a:solidFill>
                  <a:schemeClr val="bg2">
                    <a:lumMod val="25000"/>
                  </a:schemeClr>
                </a:solidFill>
              </a:rPr>
              <a:t>  These forms are emailed to all offices annually. The forms must be completed by members with     	spouses on the Insurance Plan. The form can also be found on the website.  Please fax to the 	number on the form.</a:t>
            </a:r>
          </a:p>
          <a:p>
            <a:endParaRPr lang="en-US" sz="1400" dirty="0">
              <a:solidFill>
                <a:srgbClr val="0070C0"/>
              </a:solidFill>
              <a:latin typeface="Garamond" pitchFamily="18" charset="0"/>
            </a:endParaRPr>
          </a:p>
          <a:p>
            <a:endParaRPr lang="en-US" sz="1400" dirty="0">
              <a:solidFill>
                <a:srgbClr val="0070C0"/>
              </a:solidFill>
              <a:latin typeface="Garamond" pitchFamily="18" charset="0"/>
            </a:endParaRPr>
          </a:p>
          <a:p>
            <a:pPr algn="ctr"/>
            <a:endParaRPr lang="en-US" sz="1400" dirty="0">
              <a:solidFill>
                <a:srgbClr val="0070C0"/>
              </a:solidFill>
              <a:latin typeface="Garamond" pitchFamily="18" charset="0"/>
            </a:endParaRPr>
          </a:p>
          <a:p>
            <a:endParaRPr lang="en-US" sz="1400" dirty="0">
              <a:solidFill>
                <a:srgbClr val="0070C0"/>
              </a:solidFill>
              <a:latin typeface="Garamond" pitchFamily="18" charset="0"/>
            </a:endParaRPr>
          </a:p>
          <a:p>
            <a:pPr algn="ctr"/>
            <a:endParaRPr lang="en-US" dirty="0">
              <a:solidFill>
                <a:srgbClr val="0070C0"/>
              </a:solidFill>
              <a:latin typeface="Garamond" pitchFamily="18" charset="0"/>
            </a:endParaRPr>
          </a:p>
        </p:txBody>
      </p:sp>
      <p:pic>
        <p:nvPicPr>
          <p:cNvPr id="5" name="Graphic 4" descr="Document">
            <a:extLst>
              <a:ext uri="{FF2B5EF4-FFF2-40B4-BE49-F238E27FC236}">
                <a16:creationId xmlns:a16="http://schemas.microsoft.com/office/drawing/2014/main" id="{AE12B45D-D1AE-4279-97AB-917E527C0A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48800" y="692458"/>
            <a:ext cx="762000" cy="838200"/>
          </a:xfrm>
          <a:prstGeom prst="rect">
            <a:avLst/>
          </a:prstGeom>
        </p:spPr>
      </p:pic>
      <p:pic>
        <p:nvPicPr>
          <p:cNvPr id="6" name="Picture 2" descr="Thinking Face on Apple iOS 11.2">
            <a:extLst>
              <a:ext uri="{FF2B5EF4-FFF2-40B4-BE49-F238E27FC236}">
                <a16:creationId xmlns:a16="http://schemas.microsoft.com/office/drawing/2014/main" id="{3C436E4C-5EE6-4CD2-83F0-D46B7121A76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3440" y="692458"/>
            <a:ext cx="762000" cy="55781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1219200"/>
            <a:ext cx="9875520" cy="369332"/>
          </a:xfrm>
          <a:prstGeom prst="rect">
            <a:avLst/>
          </a:prstGeom>
          <a:noFill/>
        </p:spPr>
        <p:txBody>
          <a:bodyPr wrap="square" rtlCol="0">
            <a:spAutoFit/>
          </a:bodyPr>
          <a:lstStyle/>
          <a:p>
            <a:endParaRPr lang="en-US" dirty="0"/>
          </a:p>
        </p:txBody>
      </p:sp>
      <p:sp>
        <p:nvSpPr>
          <p:cNvPr id="4" name="TextBox 3"/>
          <p:cNvSpPr txBox="1"/>
          <p:nvPr/>
        </p:nvSpPr>
        <p:spPr>
          <a:xfrm>
            <a:off x="1005840" y="1219200"/>
            <a:ext cx="8869680" cy="4124206"/>
          </a:xfrm>
          <a:prstGeom prst="rect">
            <a:avLst/>
          </a:prstGeom>
          <a:noFill/>
        </p:spPr>
        <p:txBody>
          <a:bodyPr wrap="square" rtlCol="0">
            <a:spAutoFit/>
          </a:bodyPr>
          <a:lstStyle/>
          <a:p>
            <a:endParaRPr lang="en-US" sz="1200" dirty="0">
              <a:solidFill>
                <a:srgbClr val="0070C0"/>
              </a:solidFill>
              <a:latin typeface="Garamond" pitchFamily="18" charset="0"/>
            </a:endParaRPr>
          </a:p>
          <a:p>
            <a:endParaRPr lang="en-US" sz="1200" dirty="0">
              <a:solidFill>
                <a:srgbClr val="0070C0"/>
              </a:solidFill>
              <a:latin typeface="Garamond" pitchFamily="18" charset="0"/>
            </a:endParaRPr>
          </a:p>
          <a:p>
            <a:pPr>
              <a:tabLst>
                <a:tab pos="457200" algn="l"/>
              </a:tabLst>
              <a:defRPr/>
            </a:pPr>
            <a:r>
              <a:rPr lang="en-US" sz="2000" b="1" dirty="0">
                <a:solidFill>
                  <a:schemeClr val="bg2">
                    <a:lumMod val="25000"/>
                  </a:schemeClr>
                </a:solidFill>
              </a:rPr>
              <a:t>Monthly Premiums Payment Method</a:t>
            </a:r>
          </a:p>
          <a:p>
            <a:pPr>
              <a:tabLst>
                <a:tab pos="457200" algn="l"/>
              </a:tabLst>
              <a:defRPr/>
            </a:pPr>
            <a:endParaRPr lang="en-US" sz="2000" b="1" dirty="0">
              <a:solidFill>
                <a:schemeClr val="bg2">
                  <a:lumMod val="25000"/>
                </a:schemeClr>
              </a:solidFill>
            </a:endParaRPr>
          </a:p>
          <a:p>
            <a:pPr>
              <a:tabLst>
                <a:tab pos="457200" algn="l"/>
              </a:tabLst>
              <a:defRPr/>
            </a:pPr>
            <a:endParaRPr lang="en-US" sz="1400" dirty="0">
              <a:solidFill>
                <a:schemeClr val="bg2">
                  <a:lumMod val="25000"/>
                </a:schemeClr>
              </a:solidFill>
            </a:endParaRPr>
          </a:p>
          <a:p>
            <a:pPr>
              <a:buFont typeface="Wingdings" pitchFamily="2" charset="2"/>
              <a:buChar char="Ø"/>
              <a:tabLst>
                <a:tab pos="457200" algn="l"/>
              </a:tabLst>
              <a:defRPr/>
            </a:pPr>
            <a:r>
              <a:rPr lang="en-US" sz="1200" dirty="0">
                <a:solidFill>
                  <a:schemeClr val="bg2">
                    <a:lumMod val="25000"/>
                  </a:schemeClr>
                </a:solidFill>
              </a:rPr>
              <a:t> </a:t>
            </a:r>
            <a:r>
              <a:rPr lang="en-US" sz="1600" b="1" dirty="0">
                <a:solidFill>
                  <a:schemeClr val="bg2">
                    <a:lumMod val="25000"/>
                  </a:schemeClr>
                </a:solidFill>
              </a:rPr>
              <a:t>Automated Clearing House (ACH) </a:t>
            </a:r>
            <a:r>
              <a:rPr lang="en-US" sz="1600" dirty="0">
                <a:solidFill>
                  <a:schemeClr val="bg2">
                    <a:lumMod val="25000"/>
                  </a:schemeClr>
                </a:solidFill>
              </a:rPr>
              <a:t>preferred (no backup documents necessary).</a:t>
            </a:r>
          </a:p>
          <a:p>
            <a:pPr>
              <a:tabLst>
                <a:tab pos="457200" algn="l"/>
              </a:tabLst>
              <a:defRPr/>
            </a:pPr>
            <a:r>
              <a:rPr lang="en-US" sz="1600" dirty="0">
                <a:solidFill>
                  <a:schemeClr val="bg2">
                    <a:lumMod val="25000"/>
                  </a:schemeClr>
                </a:solidFill>
              </a:rPr>
              <a:t>	For instructions on how to set up ACH payments, please contact LAA  office.</a:t>
            </a:r>
          </a:p>
          <a:p>
            <a:pPr>
              <a:tabLst>
                <a:tab pos="457200" algn="l"/>
              </a:tabLst>
              <a:defRPr/>
            </a:pPr>
            <a:endParaRPr lang="en-US" sz="1600" dirty="0">
              <a:solidFill>
                <a:schemeClr val="bg2">
                  <a:lumMod val="25000"/>
                </a:schemeClr>
              </a:solidFill>
            </a:endParaRPr>
          </a:p>
          <a:p>
            <a:pPr>
              <a:buFont typeface="Wingdings" pitchFamily="2" charset="2"/>
              <a:buNone/>
              <a:tabLst>
                <a:tab pos="457200" algn="l"/>
              </a:tabLst>
              <a:defRPr/>
            </a:pPr>
            <a:endParaRPr lang="en-US" sz="1600" dirty="0">
              <a:solidFill>
                <a:schemeClr val="bg2">
                  <a:lumMod val="25000"/>
                </a:schemeClr>
              </a:solidFill>
            </a:endParaRPr>
          </a:p>
          <a:p>
            <a:pPr>
              <a:buFont typeface="Wingdings" pitchFamily="2" charset="2"/>
              <a:buChar char="Ø"/>
              <a:tabLst>
                <a:tab pos="457200" algn="l"/>
              </a:tabLst>
              <a:defRPr/>
            </a:pPr>
            <a:r>
              <a:rPr lang="en-US" sz="1600" dirty="0">
                <a:solidFill>
                  <a:schemeClr val="bg2">
                    <a:lumMod val="25000"/>
                  </a:schemeClr>
                </a:solidFill>
              </a:rPr>
              <a:t> </a:t>
            </a:r>
            <a:r>
              <a:rPr lang="en-US" sz="1600" b="1" dirty="0">
                <a:solidFill>
                  <a:schemeClr val="bg2">
                    <a:lumMod val="25000"/>
                  </a:schemeClr>
                </a:solidFill>
              </a:rPr>
              <a:t>Check</a:t>
            </a:r>
            <a:r>
              <a:rPr lang="en-US" sz="1600" dirty="0">
                <a:solidFill>
                  <a:schemeClr val="bg2">
                    <a:lumMod val="25000"/>
                  </a:schemeClr>
                </a:solidFill>
              </a:rPr>
              <a:t> - for amount invoiced (no backup documents necessary).</a:t>
            </a:r>
          </a:p>
          <a:p>
            <a:pPr>
              <a:buFont typeface="Wingdings" pitchFamily="2" charset="2"/>
              <a:buChar char="Ø"/>
              <a:tabLst>
                <a:tab pos="457200" algn="l"/>
              </a:tabLst>
              <a:defRPr/>
            </a:pPr>
            <a:endParaRPr lang="en-US" sz="1600" dirty="0">
              <a:solidFill>
                <a:schemeClr val="bg2">
                  <a:lumMod val="25000"/>
                </a:schemeClr>
              </a:solidFill>
            </a:endParaRPr>
          </a:p>
          <a:p>
            <a:pPr>
              <a:buFont typeface="Wingdings" pitchFamily="2" charset="2"/>
              <a:buChar char="Ø"/>
              <a:tabLst>
                <a:tab pos="457200" algn="l"/>
              </a:tabLst>
              <a:defRPr/>
            </a:pPr>
            <a:endParaRPr lang="en-US" sz="1600" dirty="0">
              <a:solidFill>
                <a:schemeClr val="bg2">
                  <a:lumMod val="25000"/>
                </a:schemeClr>
              </a:solidFill>
            </a:endParaRPr>
          </a:p>
          <a:p>
            <a:pPr>
              <a:tabLst>
                <a:tab pos="457200" algn="l"/>
              </a:tabLst>
              <a:defRPr/>
            </a:pPr>
            <a:r>
              <a:rPr lang="en-US" sz="1600" dirty="0">
                <a:solidFill>
                  <a:schemeClr val="bg2">
                    <a:lumMod val="25000"/>
                  </a:schemeClr>
                </a:solidFill>
              </a:rPr>
              <a:t>	Invoices are mailed to Assessors’ office by the 20th of the month. Payments are due by the 10th of the following month.</a:t>
            </a:r>
          </a:p>
          <a:p>
            <a:pPr>
              <a:tabLst>
                <a:tab pos="457200" algn="l"/>
              </a:tabLst>
              <a:defRPr/>
            </a:pPr>
            <a:endParaRPr lang="en-US" sz="1400" dirty="0">
              <a:solidFill>
                <a:schemeClr val="bg2">
                  <a:lumMod val="25000"/>
                </a:schemeClr>
              </a:solidFill>
            </a:endParaRPr>
          </a:p>
          <a:p>
            <a:pPr>
              <a:tabLst>
                <a:tab pos="457200" algn="l"/>
              </a:tabLst>
              <a:defRPr/>
            </a:pPr>
            <a:endParaRPr lang="en-US" sz="1200" dirty="0">
              <a:solidFill>
                <a:schemeClr val="bg2">
                  <a:lumMod val="25000"/>
                </a:schemeClr>
              </a:solidFill>
            </a:endParaRPr>
          </a:p>
          <a:p>
            <a:pPr algn="ctr"/>
            <a:endParaRPr lang="en-US" sz="1400" dirty="0">
              <a:solidFill>
                <a:srgbClr val="0070C0"/>
              </a:solidFill>
              <a:latin typeface="Garamond" pitchFamily="18" charset="0"/>
            </a:endParaRPr>
          </a:p>
        </p:txBody>
      </p:sp>
      <p:pic>
        <p:nvPicPr>
          <p:cNvPr id="1026" name="Picture 2" descr="Dollar, Money, Finance, Business, Currency, Paymen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879871"/>
            <a:ext cx="1293495" cy="1047990"/>
          </a:xfrm>
          <a:prstGeom prst="rect">
            <a:avLst/>
          </a:prstGeom>
          <a:noFill/>
          <a:extLst>
            <a:ext uri="{909E8E84-426E-40DD-AFC4-6F175D3DCCD1}">
              <a14:hiddenFill xmlns:a14="http://schemas.microsoft.com/office/drawing/2010/main">
                <a:solidFill>
                  <a:srgbClr val="FFFFFF"/>
                </a:solidFill>
              </a14:hiddenFill>
            </a:ext>
          </a:extLst>
        </p:spPr>
      </p:pic>
      <p:pic>
        <p:nvPicPr>
          <p:cNvPr id="5" name="Graphic 4" descr="Email">
            <a:extLst>
              <a:ext uri="{FF2B5EF4-FFF2-40B4-BE49-F238E27FC236}">
                <a16:creationId xmlns:a16="http://schemas.microsoft.com/office/drawing/2014/main" id="{16A07833-0A78-42B0-8882-2924A7D296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00" y="5181600"/>
            <a:ext cx="914400" cy="914400"/>
          </a:xfrm>
          <a:prstGeom prst="rect">
            <a:avLst/>
          </a:prstGeom>
        </p:spPr>
      </p:pic>
      <p:pic>
        <p:nvPicPr>
          <p:cNvPr id="3074" name="Picture 2" descr="Hugging Face on emojidex 1.0.34">
            <a:extLst>
              <a:ext uri="{FF2B5EF4-FFF2-40B4-BE49-F238E27FC236}">
                <a16:creationId xmlns:a16="http://schemas.microsoft.com/office/drawing/2014/main" id="{D1FCFC5F-9DD1-4262-97CF-0E419C0378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34400" y="5181600"/>
            <a:ext cx="1143000" cy="1143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F3B376-2C0D-4011-9C94-3BB9BB45FEF2}"/>
              </a:ext>
            </a:extLst>
          </p:cNvPr>
          <p:cNvSpPr/>
          <p:nvPr/>
        </p:nvSpPr>
        <p:spPr>
          <a:xfrm>
            <a:off x="1600200" y="1289953"/>
            <a:ext cx="8458200" cy="3877985"/>
          </a:xfrm>
          <a:prstGeom prst="rect">
            <a:avLst/>
          </a:prstGeom>
        </p:spPr>
        <p:txBody>
          <a:bodyPr wrap="square">
            <a:spAutoFit/>
          </a:bodyPr>
          <a:lstStyle/>
          <a:p>
            <a:r>
              <a:rPr lang="en-US" sz="2800" dirty="0">
                <a:solidFill>
                  <a:srgbClr val="000000"/>
                </a:solidFill>
                <a:latin typeface="Times New Roman" panose="02020603050405020304" pitchFamily="18" charset="0"/>
              </a:rPr>
              <a:t>                     </a:t>
            </a:r>
            <a:r>
              <a:rPr lang="en-US" sz="2400" b="1" dirty="0">
                <a:solidFill>
                  <a:srgbClr val="FF0000"/>
                </a:solidFill>
                <a:latin typeface="Times New Roman" panose="02020603050405020304" pitchFamily="18" charset="0"/>
              </a:rPr>
              <a:t>Prescription Cost -Effective January 1, 2021</a:t>
            </a:r>
          </a:p>
          <a:p>
            <a:endParaRPr lang="en-US" sz="2000" dirty="0">
              <a:solidFill>
                <a:srgbClr val="000000"/>
              </a:solidFill>
              <a:latin typeface="Times New Roman" panose="02020603050405020304" pitchFamily="18" charset="0"/>
            </a:endParaRPr>
          </a:p>
          <a:p>
            <a:r>
              <a:rPr lang="en-US" b="1" dirty="0">
                <a:solidFill>
                  <a:srgbClr val="000000"/>
                </a:solidFill>
                <a:latin typeface="Times New Roman" panose="02020603050405020304" pitchFamily="18" charset="0"/>
              </a:rPr>
              <a:t>Member Deductible/Co-pay: </a:t>
            </a:r>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       Annual Calendar Year Deductible for Brand name drugs only: $100 per person </a:t>
            </a:r>
          </a:p>
          <a:p>
            <a:r>
              <a:rPr lang="en-US" b="1" dirty="0">
                <a:solidFill>
                  <a:srgbClr val="000000"/>
                </a:solidFill>
                <a:latin typeface="Times New Roman" panose="02020603050405020304" pitchFamily="18" charset="0"/>
              </a:rPr>
              <a:t>Retail Pharmacy: </a:t>
            </a:r>
            <a:r>
              <a:rPr lang="en-US" dirty="0">
                <a:solidFill>
                  <a:srgbClr val="000000"/>
                </a:solidFill>
                <a:latin typeface="Times New Roman" panose="02020603050405020304" pitchFamily="18" charset="0"/>
              </a:rPr>
              <a:t>1-34 day supply = </a:t>
            </a:r>
            <a:r>
              <a:rPr lang="en-US" b="1" dirty="0">
                <a:solidFill>
                  <a:srgbClr val="000000"/>
                </a:solidFill>
                <a:latin typeface="Times New Roman" panose="02020603050405020304" pitchFamily="18" charset="0"/>
              </a:rPr>
              <a:t>$10.00 Generic </a:t>
            </a:r>
            <a:endParaRPr lang="en-US" dirty="0">
              <a:solidFill>
                <a:srgbClr val="000000"/>
              </a:solidFill>
              <a:latin typeface="Times New Roman" panose="02020603050405020304" pitchFamily="18" charset="0"/>
            </a:endParaRPr>
          </a:p>
          <a:p>
            <a:r>
              <a:rPr lang="en-US" b="1" dirty="0">
                <a:solidFill>
                  <a:srgbClr val="000000"/>
                </a:solidFill>
                <a:latin typeface="Times New Roman" panose="02020603050405020304" pitchFamily="18" charset="0"/>
              </a:rPr>
              <a:t>       $35.00 Preferred Brand </a:t>
            </a:r>
            <a:endParaRPr lang="en-US" dirty="0">
              <a:solidFill>
                <a:srgbClr val="000000"/>
              </a:solidFill>
              <a:latin typeface="Times New Roman" panose="02020603050405020304" pitchFamily="18" charset="0"/>
            </a:endParaRPr>
          </a:p>
          <a:p>
            <a:r>
              <a:rPr lang="en-US" b="1" dirty="0">
                <a:solidFill>
                  <a:srgbClr val="000000"/>
                </a:solidFill>
                <a:latin typeface="Times New Roman" panose="02020603050405020304" pitchFamily="18" charset="0"/>
              </a:rPr>
              <a:t>       $50.00 Non-Preferred Brand </a:t>
            </a:r>
            <a:endParaRPr lang="en-US" dirty="0">
              <a:solidFill>
                <a:srgbClr val="000000"/>
              </a:solidFill>
              <a:latin typeface="Times New Roman" panose="02020603050405020304" pitchFamily="18" charset="0"/>
            </a:endParaRPr>
          </a:p>
          <a:p>
            <a:r>
              <a:rPr lang="en-US" b="1" dirty="0">
                <a:solidFill>
                  <a:srgbClr val="000000"/>
                </a:solidFill>
                <a:latin typeface="Times New Roman" panose="02020603050405020304" pitchFamily="18" charset="0"/>
              </a:rPr>
              <a:t>Retail Pharmacy*: </a:t>
            </a:r>
            <a:r>
              <a:rPr lang="en-US" dirty="0">
                <a:solidFill>
                  <a:srgbClr val="000000"/>
                </a:solidFill>
                <a:latin typeface="Times New Roman" panose="02020603050405020304" pitchFamily="18" charset="0"/>
              </a:rPr>
              <a:t>34 – 90 day supply = </a:t>
            </a:r>
            <a:r>
              <a:rPr lang="en-US" b="1" dirty="0">
                <a:solidFill>
                  <a:srgbClr val="000000"/>
                </a:solidFill>
                <a:latin typeface="Times New Roman" panose="02020603050405020304" pitchFamily="18" charset="0"/>
              </a:rPr>
              <a:t>$25.00 Generic </a:t>
            </a:r>
            <a:endParaRPr lang="en-US" dirty="0">
              <a:solidFill>
                <a:srgbClr val="000000"/>
              </a:solidFill>
              <a:latin typeface="Times New Roman" panose="02020603050405020304" pitchFamily="18" charset="0"/>
            </a:endParaRPr>
          </a:p>
          <a:p>
            <a:r>
              <a:rPr lang="en-US" b="1" dirty="0">
                <a:solidFill>
                  <a:srgbClr val="000000"/>
                </a:solidFill>
                <a:latin typeface="Times New Roman" panose="02020603050405020304" pitchFamily="18" charset="0"/>
              </a:rPr>
              <a:t>       * </a:t>
            </a:r>
            <a:r>
              <a:rPr lang="en-US" dirty="0">
                <a:solidFill>
                  <a:srgbClr val="000000"/>
                </a:solidFill>
                <a:latin typeface="Times New Roman" panose="02020603050405020304" pitchFamily="18" charset="0"/>
              </a:rPr>
              <a:t>Limited pharmacy network </a:t>
            </a:r>
            <a:r>
              <a:rPr lang="en-US" b="1" dirty="0">
                <a:solidFill>
                  <a:srgbClr val="000000"/>
                </a:solidFill>
                <a:latin typeface="Times New Roman" panose="02020603050405020304" pitchFamily="18" charset="0"/>
              </a:rPr>
              <a:t>$87.50 Preferred Brand </a:t>
            </a:r>
            <a:endParaRPr lang="en-US" dirty="0">
              <a:solidFill>
                <a:srgbClr val="000000"/>
              </a:solidFill>
              <a:latin typeface="Times New Roman" panose="02020603050405020304" pitchFamily="18" charset="0"/>
            </a:endParaRPr>
          </a:p>
          <a:p>
            <a:r>
              <a:rPr lang="en-US" b="1" dirty="0">
                <a:solidFill>
                  <a:srgbClr val="000000"/>
                </a:solidFill>
                <a:latin typeface="Times New Roman" panose="02020603050405020304" pitchFamily="18" charset="0"/>
              </a:rPr>
              <a:t>       $125.00 Non-Preferred Brand </a:t>
            </a:r>
            <a:endParaRPr lang="en-US" dirty="0">
              <a:solidFill>
                <a:srgbClr val="000000"/>
              </a:solidFill>
              <a:latin typeface="Times New Roman" panose="02020603050405020304" pitchFamily="18" charset="0"/>
            </a:endParaRPr>
          </a:p>
          <a:p>
            <a:r>
              <a:rPr lang="en-US" b="1" dirty="0">
                <a:solidFill>
                  <a:srgbClr val="000000"/>
                </a:solidFill>
                <a:latin typeface="Times New Roman" panose="02020603050405020304" pitchFamily="18" charset="0"/>
              </a:rPr>
              <a:t>Mail Order pharmacy</a:t>
            </a:r>
            <a:r>
              <a:rPr lang="en-US" dirty="0">
                <a:solidFill>
                  <a:srgbClr val="000000"/>
                </a:solidFill>
                <a:latin typeface="Times New Roman" panose="02020603050405020304" pitchFamily="18" charset="0"/>
              </a:rPr>
              <a:t>: 90 day supply = </a:t>
            </a:r>
            <a:r>
              <a:rPr lang="en-US" b="1" dirty="0">
                <a:solidFill>
                  <a:srgbClr val="000000"/>
                </a:solidFill>
                <a:latin typeface="Times New Roman" panose="02020603050405020304" pitchFamily="18" charset="0"/>
              </a:rPr>
              <a:t>$25.00 Generic </a:t>
            </a:r>
            <a:endParaRPr lang="en-US" dirty="0">
              <a:solidFill>
                <a:srgbClr val="000000"/>
              </a:solidFill>
              <a:latin typeface="Times New Roman" panose="02020603050405020304" pitchFamily="18" charset="0"/>
            </a:endParaRPr>
          </a:p>
          <a:p>
            <a:r>
              <a:rPr lang="en-US" b="1" dirty="0">
                <a:solidFill>
                  <a:srgbClr val="000000"/>
                </a:solidFill>
                <a:latin typeface="Times New Roman" panose="02020603050405020304" pitchFamily="18" charset="0"/>
              </a:rPr>
              <a:t>       $87.50 Preferred Brand </a:t>
            </a:r>
            <a:endParaRPr lang="en-US" dirty="0">
              <a:solidFill>
                <a:srgbClr val="000000"/>
              </a:solidFill>
              <a:latin typeface="Times New Roman" panose="02020603050405020304" pitchFamily="18" charset="0"/>
            </a:endParaRPr>
          </a:p>
          <a:p>
            <a:r>
              <a:rPr lang="en-US" b="1" dirty="0">
                <a:solidFill>
                  <a:srgbClr val="000000"/>
                </a:solidFill>
                <a:latin typeface="Times New Roman" panose="02020603050405020304" pitchFamily="18" charset="0"/>
              </a:rPr>
              <a:t>       $125.00 Non-Preferred Brand </a:t>
            </a:r>
            <a:endParaRPr lang="en-US" dirty="0"/>
          </a:p>
        </p:txBody>
      </p:sp>
      <p:pic>
        <p:nvPicPr>
          <p:cNvPr id="3" name="Picture 2">
            <a:extLst>
              <a:ext uri="{FF2B5EF4-FFF2-40B4-BE49-F238E27FC236}">
                <a16:creationId xmlns:a16="http://schemas.microsoft.com/office/drawing/2014/main" id="{A72696D2-0114-4713-B301-2E2992F6DE5C}"/>
              </a:ext>
            </a:extLst>
          </p:cNvPr>
          <p:cNvPicPr>
            <a:picLocks noChangeAspect="1"/>
          </p:cNvPicPr>
          <p:nvPr/>
        </p:nvPicPr>
        <p:blipFill>
          <a:blip r:embed="rId2"/>
          <a:stretch>
            <a:fillRect/>
          </a:stretch>
        </p:blipFill>
        <p:spPr>
          <a:xfrm>
            <a:off x="1676400" y="1066800"/>
            <a:ext cx="1788750" cy="696800"/>
          </a:xfrm>
          <a:prstGeom prst="rect">
            <a:avLst/>
          </a:prstGeom>
        </p:spPr>
      </p:pic>
      <p:pic>
        <p:nvPicPr>
          <p:cNvPr id="7" name="Picture 3" descr="C:\Users\dani.winterhalter\AppData\Local\Microsoft\Windows\Temporary Internet Files\Content.IE5\IQ1TLOP1\green_rx_italic[1].png">
            <a:extLst>
              <a:ext uri="{FF2B5EF4-FFF2-40B4-BE49-F238E27FC236}">
                <a16:creationId xmlns:a16="http://schemas.microsoft.com/office/drawing/2014/main" id="{24362FA8-789D-45CD-9447-8EFAFD41B7BA}"/>
              </a:ext>
            </a:extLst>
          </p:cNvPr>
          <p:cNvPicPr>
            <a:picLocks noChangeAspect="1" noChangeArrowheads="1"/>
          </p:cNvPicPr>
          <p:nvPr/>
        </p:nvPicPr>
        <p:blipFill>
          <a:blip r:embed="rId3" cstate="print"/>
          <a:srcRect/>
          <a:stretch>
            <a:fillRect/>
          </a:stretch>
        </p:blipFill>
        <p:spPr bwMode="auto">
          <a:xfrm>
            <a:off x="7995385" y="4571999"/>
            <a:ext cx="2026920" cy="1885891"/>
          </a:xfrm>
          <a:prstGeom prst="rect">
            <a:avLst/>
          </a:prstGeom>
          <a:noFill/>
        </p:spPr>
      </p:pic>
      <p:pic>
        <p:nvPicPr>
          <p:cNvPr id="8" name="Picture 4" descr="C:\Users\dani.winterhalter\AppData\Local\Microsoft\Windows\Temporary Internet Files\Content.IE5\TZC8MXCM\prescription-drugs[1].jpg">
            <a:extLst>
              <a:ext uri="{FF2B5EF4-FFF2-40B4-BE49-F238E27FC236}">
                <a16:creationId xmlns:a16="http://schemas.microsoft.com/office/drawing/2014/main" id="{83D557AD-E420-4BA6-B240-62E90F701BF6}"/>
              </a:ext>
            </a:extLst>
          </p:cNvPr>
          <p:cNvPicPr>
            <a:picLocks noChangeAspect="1" noChangeArrowheads="1"/>
          </p:cNvPicPr>
          <p:nvPr/>
        </p:nvPicPr>
        <p:blipFill>
          <a:blip r:embed="rId4" cstate="print"/>
          <a:srcRect/>
          <a:stretch>
            <a:fillRect/>
          </a:stretch>
        </p:blipFill>
        <p:spPr bwMode="auto">
          <a:xfrm>
            <a:off x="914400" y="5094401"/>
            <a:ext cx="1655712" cy="135145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CD61935-1A64-4B98-B4F6-F74E79CF6A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2563" y="1814012"/>
            <a:ext cx="4916291" cy="3269334"/>
          </a:xfrm>
          <a:prstGeom prst="rect">
            <a:avLst/>
          </a:prstGeom>
        </p:spPr>
      </p:pic>
      <p:sp>
        <p:nvSpPr>
          <p:cNvPr id="4" name="TextBox 3">
            <a:extLst>
              <a:ext uri="{FF2B5EF4-FFF2-40B4-BE49-F238E27FC236}">
                <a16:creationId xmlns:a16="http://schemas.microsoft.com/office/drawing/2014/main" id="{90B80EF6-55BE-4F02-B990-AC7BF3E0D595}"/>
              </a:ext>
            </a:extLst>
          </p:cNvPr>
          <p:cNvSpPr txBox="1"/>
          <p:nvPr/>
        </p:nvSpPr>
        <p:spPr>
          <a:xfrm>
            <a:off x="838200" y="1217946"/>
            <a:ext cx="5638800" cy="535531"/>
          </a:xfrm>
          <a:prstGeom prst="rect">
            <a:avLst/>
          </a:prstGeom>
          <a:noFill/>
        </p:spPr>
        <p:txBody>
          <a:bodyPr wrap="square" rtlCol="0">
            <a:spAutoFit/>
          </a:bodyPr>
          <a:lstStyle/>
          <a:p>
            <a:pPr defTabSz="822960">
              <a:defRPr/>
            </a:pPr>
            <a:r>
              <a:rPr lang="en-US" sz="2880" b="1" dirty="0">
                <a:solidFill>
                  <a:srgbClr val="0070C0"/>
                </a:solidFill>
                <a:latin typeface="Bookman Old Style" panose="02050604050505020204" pitchFamily="18" charset="0"/>
              </a:rPr>
              <a:t>MEDICAL CLAIM PROCESS</a:t>
            </a:r>
          </a:p>
        </p:txBody>
      </p:sp>
      <p:sp>
        <p:nvSpPr>
          <p:cNvPr id="5" name="TextBox 4">
            <a:extLst>
              <a:ext uri="{FF2B5EF4-FFF2-40B4-BE49-F238E27FC236}">
                <a16:creationId xmlns:a16="http://schemas.microsoft.com/office/drawing/2014/main" id="{714B2546-FA10-45A6-8377-FACA73AB7F7A}"/>
              </a:ext>
            </a:extLst>
          </p:cNvPr>
          <p:cNvSpPr txBox="1"/>
          <p:nvPr/>
        </p:nvSpPr>
        <p:spPr>
          <a:xfrm>
            <a:off x="7272671" y="3998373"/>
            <a:ext cx="2938130" cy="1421928"/>
          </a:xfrm>
          <a:prstGeom prst="rect">
            <a:avLst/>
          </a:prstGeom>
          <a:solidFill>
            <a:srgbClr val="7030A0"/>
          </a:solidFill>
        </p:spPr>
        <p:txBody>
          <a:bodyPr wrap="square" rtlCol="0">
            <a:spAutoFit/>
          </a:bodyPr>
          <a:lstStyle/>
          <a:p>
            <a:pPr defTabSz="822960">
              <a:defRPr/>
            </a:pPr>
            <a:r>
              <a:rPr lang="en-US" sz="2880" dirty="0">
                <a:solidFill>
                  <a:prstClr val="white"/>
                </a:solidFill>
                <a:latin typeface="Bookman Old Style" panose="02050604050505020204" pitchFamily="18" charset="0"/>
              </a:rPr>
              <a:t>How are claims processed by your TPA</a:t>
            </a:r>
          </a:p>
        </p:txBody>
      </p:sp>
    </p:spTree>
    <p:extLst>
      <p:ext uri="{BB962C8B-B14F-4D97-AF65-F5344CB8AC3E}">
        <p14:creationId xmlns:p14="http://schemas.microsoft.com/office/powerpoint/2010/main" val="3596123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1E34A-6B92-49AE-81A1-40D1B859AA7B}"/>
              </a:ext>
            </a:extLst>
          </p:cNvPr>
          <p:cNvSpPr>
            <a:spLocks noGrp="1"/>
          </p:cNvSpPr>
          <p:nvPr>
            <p:ph type="title"/>
          </p:nvPr>
        </p:nvSpPr>
        <p:spPr>
          <a:xfrm>
            <a:off x="1252188" y="1027664"/>
            <a:ext cx="8429693" cy="648736"/>
          </a:xfrm>
        </p:spPr>
        <p:txBody>
          <a:bodyPr>
            <a:normAutofit/>
          </a:bodyPr>
          <a:lstStyle/>
          <a:p>
            <a:r>
              <a:rPr lang="en-US" sz="3000" b="1" dirty="0">
                <a:solidFill>
                  <a:srgbClr val="0070C0"/>
                </a:solidFill>
              </a:rPr>
              <a:t>      Medical Claim Process through THP</a:t>
            </a:r>
          </a:p>
        </p:txBody>
      </p:sp>
      <p:sp>
        <p:nvSpPr>
          <p:cNvPr id="3" name="Content Placeholder 2">
            <a:extLst>
              <a:ext uri="{FF2B5EF4-FFF2-40B4-BE49-F238E27FC236}">
                <a16:creationId xmlns:a16="http://schemas.microsoft.com/office/drawing/2014/main" id="{20F77081-9C73-4192-BBA9-01D30C4FD2D2}"/>
              </a:ext>
            </a:extLst>
          </p:cNvPr>
          <p:cNvSpPr>
            <a:spLocks noGrp="1"/>
          </p:cNvSpPr>
          <p:nvPr>
            <p:ph sz="half" idx="1"/>
          </p:nvPr>
        </p:nvSpPr>
        <p:spPr>
          <a:xfrm>
            <a:off x="914400" y="1825625"/>
            <a:ext cx="4354830" cy="4004711"/>
          </a:xfrm>
        </p:spPr>
        <p:txBody>
          <a:bodyPr>
            <a:normAutofit fontScale="85000" lnSpcReduction="20000"/>
          </a:bodyPr>
          <a:lstStyle/>
          <a:p>
            <a:r>
              <a:rPr lang="en-US" sz="2000" dirty="0">
                <a:solidFill>
                  <a:srgbClr val="0070C0"/>
                </a:solidFill>
              </a:rPr>
              <a:t>Member makes an appointment or goes to a schedule appointment and provides their insurance card</a:t>
            </a:r>
          </a:p>
          <a:p>
            <a:endParaRPr lang="en-US" sz="2000" dirty="0">
              <a:solidFill>
                <a:srgbClr val="0070C0"/>
              </a:solidFill>
            </a:endParaRPr>
          </a:p>
          <a:p>
            <a:r>
              <a:rPr lang="en-US" sz="2000" dirty="0">
                <a:solidFill>
                  <a:srgbClr val="0070C0"/>
                </a:solidFill>
              </a:rPr>
              <a:t>Provider calls The HealthPlan and confirms members status and discuss how the services are paid under the plan</a:t>
            </a:r>
          </a:p>
          <a:p>
            <a:endParaRPr lang="en-US" sz="2000" dirty="0">
              <a:solidFill>
                <a:srgbClr val="0070C0"/>
              </a:solidFill>
            </a:endParaRPr>
          </a:p>
          <a:p>
            <a:r>
              <a:rPr lang="en-US" sz="2000" dirty="0">
                <a:solidFill>
                  <a:srgbClr val="0070C0"/>
                </a:solidFill>
              </a:rPr>
              <a:t>After the service, the provider can collect any member responsibility if they wish and then the provider files a claim with the plan</a:t>
            </a:r>
          </a:p>
        </p:txBody>
      </p:sp>
      <p:sp>
        <p:nvSpPr>
          <p:cNvPr id="4" name="Content Placeholder 3">
            <a:extLst>
              <a:ext uri="{FF2B5EF4-FFF2-40B4-BE49-F238E27FC236}">
                <a16:creationId xmlns:a16="http://schemas.microsoft.com/office/drawing/2014/main" id="{C5253E25-F46D-4275-9099-72C3BF214118}"/>
              </a:ext>
            </a:extLst>
          </p:cNvPr>
          <p:cNvSpPr>
            <a:spLocks noGrp="1"/>
          </p:cNvSpPr>
          <p:nvPr>
            <p:ph sz="half" idx="2"/>
          </p:nvPr>
        </p:nvSpPr>
        <p:spPr>
          <a:xfrm>
            <a:off x="5554980" y="1825625"/>
            <a:ext cx="4663440" cy="3889375"/>
          </a:xfrm>
        </p:spPr>
        <p:txBody>
          <a:bodyPr>
            <a:normAutofit fontScale="85000" lnSpcReduction="20000"/>
          </a:bodyPr>
          <a:lstStyle/>
          <a:p>
            <a:r>
              <a:rPr lang="en-US" sz="2000" dirty="0">
                <a:solidFill>
                  <a:srgbClr val="0070C0"/>
                </a:solidFill>
              </a:rPr>
              <a:t>Primary Care:  Member only pays a $30 copay</a:t>
            </a:r>
          </a:p>
          <a:p>
            <a:endParaRPr lang="en-US" sz="2000" dirty="0">
              <a:solidFill>
                <a:srgbClr val="0070C0"/>
              </a:solidFill>
            </a:endParaRPr>
          </a:p>
          <a:p>
            <a:r>
              <a:rPr lang="en-US" sz="2000" dirty="0">
                <a:solidFill>
                  <a:srgbClr val="0070C0"/>
                </a:solidFill>
              </a:rPr>
              <a:t>Specialists Visit:  Member only pays a $45 copay</a:t>
            </a:r>
          </a:p>
          <a:p>
            <a:endParaRPr lang="en-US" sz="2000" dirty="0">
              <a:solidFill>
                <a:srgbClr val="0070C0"/>
              </a:solidFill>
            </a:endParaRPr>
          </a:p>
          <a:p>
            <a:r>
              <a:rPr lang="en-US" sz="2000" dirty="0">
                <a:solidFill>
                  <a:srgbClr val="0070C0"/>
                </a:solidFill>
              </a:rPr>
              <a:t>The claim goes to Cigna for pricing and then to The Health Plan for processing and payment to the provider</a:t>
            </a:r>
          </a:p>
          <a:p>
            <a:endParaRPr lang="en-US" sz="2000" dirty="0">
              <a:solidFill>
                <a:srgbClr val="0070C0"/>
              </a:solidFill>
            </a:endParaRPr>
          </a:p>
          <a:p>
            <a:r>
              <a:rPr lang="en-US" sz="2000" dirty="0">
                <a:solidFill>
                  <a:srgbClr val="0070C0"/>
                </a:solidFill>
              </a:rPr>
              <a:t>Member receives an Explanation of Benefits showing the claim was processed and what their responsibility was for this service</a:t>
            </a:r>
          </a:p>
        </p:txBody>
      </p:sp>
      <p:sp>
        <p:nvSpPr>
          <p:cNvPr id="5" name="TextBox 4">
            <a:extLst>
              <a:ext uri="{FF2B5EF4-FFF2-40B4-BE49-F238E27FC236}">
                <a16:creationId xmlns:a16="http://schemas.microsoft.com/office/drawing/2014/main" id="{27B7941A-D154-4DEC-945A-8BFD26BFB4AC}"/>
              </a:ext>
            </a:extLst>
          </p:cNvPr>
          <p:cNvSpPr txBox="1"/>
          <p:nvPr/>
        </p:nvSpPr>
        <p:spPr>
          <a:xfrm>
            <a:off x="754380" y="6023610"/>
            <a:ext cx="9178290" cy="523220"/>
          </a:xfrm>
          <a:prstGeom prst="rect">
            <a:avLst/>
          </a:prstGeom>
          <a:noFill/>
        </p:spPr>
        <p:txBody>
          <a:bodyPr wrap="square" rtlCol="0">
            <a:spAutoFit/>
          </a:bodyPr>
          <a:lstStyle/>
          <a:p>
            <a:pPr algn="ctr" defTabSz="822960">
              <a:defRPr/>
            </a:pPr>
            <a:r>
              <a:rPr lang="en-US" sz="1400" dirty="0">
                <a:solidFill>
                  <a:srgbClr val="0070C0"/>
                </a:solidFill>
                <a:latin typeface="Bookman Old Style" panose="02050604050505020204" pitchFamily="18" charset="0"/>
              </a:rPr>
              <a:t>Claim Issues, contact Pat, Dani or Conrad or The Health Plan for assistance.  </a:t>
            </a:r>
          </a:p>
          <a:p>
            <a:pPr algn="ctr" defTabSz="822960">
              <a:defRPr/>
            </a:pPr>
            <a:r>
              <a:rPr lang="en-US" sz="1400" b="1" dirty="0">
                <a:solidFill>
                  <a:srgbClr val="0070C0"/>
                </a:solidFill>
                <a:latin typeface="Bookman Old Style" panose="02050604050505020204" pitchFamily="18" charset="0"/>
              </a:rPr>
              <a:t>No claims will be processed and paid if a claim is over one year old.</a:t>
            </a:r>
          </a:p>
        </p:txBody>
      </p:sp>
    </p:spTree>
    <p:extLst>
      <p:ext uri="{BB962C8B-B14F-4D97-AF65-F5344CB8AC3E}">
        <p14:creationId xmlns:p14="http://schemas.microsoft.com/office/powerpoint/2010/main" val="3785292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1471</TotalTime>
  <Words>1556</Words>
  <Application>Microsoft Office PowerPoint</Application>
  <PresentationFormat>Custom</PresentationFormat>
  <Paragraphs>330</Paragraphs>
  <Slides>13</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Baskerville Old Face</vt:lpstr>
      <vt:lpstr>Bookman Old Style</vt:lpstr>
      <vt:lpstr>Calibri</vt:lpstr>
      <vt:lpstr>Century Gothic</vt:lpstr>
      <vt:lpstr>Garamond</vt:lpstr>
      <vt:lpstr>Times New Roman</vt:lpstr>
      <vt:lpstr>Wingdings</vt:lpstr>
      <vt:lpstr>Wingdings 2</vt:lpstr>
      <vt:lpstr>Austin</vt:lpstr>
      <vt:lpstr>Professional Dev.</vt:lpstr>
      <vt:lpstr>          Louisiana  Assessors’  Insurance  Fund  </vt:lpstr>
      <vt:lpstr>PowerPoint Presentation</vt:lpstr>
      <vt:lpstr>PowerPoint Presentation</vt:lpstr>
      <vt:lpstr>PowerPoint Presentation</vt:lpstr>
      <vt:lpstr>PowerPoint Presentation</vt:lpstr>
      <vt:lpstr>PowerPoint Presentation</vt:lpstr>
      <vt:lpstr>PowerPoint Presentation</vt:lpstr>
      <vt:lpstr>      Medical Claim Process through THP</vt:lpstr>
      <vt:lpstr>Current LAA Medical Benefits</vt:lpstr>
      <vt:lpstr>PowerPoint Presentation</vt:lpstr>
      <vt:lpstr>PowerPoint Presentation</vt:lpstr>
      <vt:lpstr>Facts and Question</vt:lpstr>
    </vt:vector>
  </TitlesOfParts>
  <Company>USI Insurance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Louisiana Assessors’ Association</dc:title>
  <dc:creator>dani.winterhalter</dc:creator>
  <cp:lastModifiedBy>Eula Shelmire</cp:lastModifiedBy>
  <cp:revision>121</cp:revision>
  <cp:lastPrinted>2022-03-15T14:00:46Z</cp:lastPrinted>
  <dcterms:created xsi:type="dcterms:W3CDTF">2015-08-24T13:31:33Z</dcterms:created>
  <dcterms:modified xsi:type="dcterms:W3CDTF">2022-03-23T14:56:30Z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1124404912</vt:i4>
  </property>
  <property fmtid="{D5CDD505-2E9C-101B-9397-08002B2CF9AE}" pid="3" name="_NewReviewCycle">
    <vt:lpwstr/>
  </property>
  <property fmtid="{D5CDD505-2E9C-101B-9397-08002B2CF9AE}" pid="4" name="_EmailSubject">
    <vt:lpwstr>LAA:  Updated PowerPoint / Drug List</vt:lpwstr>
  </property>
  <property fmtid="{D5CDD505-2E9C-101B-9397-08002B2CF9AE}" pid="5" name="_AuthorEmail">
    <vt:lpwstr>Dani.Winterhalter@usi.biz</vt:lpwstr>
  </property>
  <property fmtid="{D5CDD505-2E9C-101B-9397-08002B2CF9AE}" pid="6" name="_AuthorEmailDisplayName">
    <vt:lpwstr>Dani Winterhalter</vt:lpwstr>
  </property>
</Properties>
</file>