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68" r:id="rId2"/>
    <p:sldId id="256" r:id="rId3"/>
    <p:sldId id="257" r:id="rId4"/>
    <p:sldId id="258" r:id="rId5"/>
    <p:sldId id="259" r:id="rId6"/>
    <p:sldId id="260" r:id="rId7"/>
    <p:sldId id="262" r:id="rId8"/>
    <p:sldId id="264" r:id="rId9"/>
    <p:sldId id="265" r:id="rId10"/>
    <p:sldId id="266" r:id="rId11"/>
    <p:sldId id="270" r:id="rId12"/>
    <p:sldId id="4197" r:id="rId13"/>
    <p:sldId id="4198" r:id="rId14"/>
  </p:sldIdLst>
  <p:sldSz cx="109728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45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 Steele" initials="PS" lastIdx="2" clrIdx="0">
    <p:extLst>
      <p:ext uri="{19B8F6BF-5375-455C-9EA6-DF929625EA0E}">
        <p15:presenceInfo xmlns:p15="http://schemas.microsoft.com/office/powerpoint/2012/main" userId="S::pat@louisianaassessors.org::dd7a0897-af1c-4aea-a876-42947382f9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3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654" y="0"/>
      </p:cViewPr>
      <p:guideLst>
        <p:guide orient="horz" pos="2160"/>
        <p:guide pos="34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9795C0-B03F-426C-AF67-56092BA732FD}" type="datetimeFigureOut">
              <a:rPr lang="en-US" smtClean="0"/>
              <a:pPr/>
              <a:t>4/29/2021</a:t>
            </a:fld>
            <a:endParaRPr lang="en-US" dirty="0"/>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47F5B-7A73-46F6-A9BC-F7D7FC30E867}" type="slidenum">
              <a:rPr lang="en-US" smtClean="0"/>
              <a:pPr/>
              <a:t>‹#›</a:t>
            </a:fld>
            <a:endParaRPr lang="en-US" dirty="0"/>
          </a:p>
        </p:txBody>
      </p:sp>
    </p:spTree>
    <p:extLst>
      <p:ext uri="{BB962C8B-B14F-4D97-AF65-F5344CB8AC3E}">
        <p14:creationId xmlns:p14="http://schemas.microsoft.com/office/powerpoint/2010/main" val="769007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447F5B-7A73-46F6-A9BC-F7D7FC30E867}" type="slidenum">
              <a:rPr lang="en-US" smtClean="0"/>
              <a:pPr/>
              <a:t>5</a:t>
            </a:fld>
            <a:endParaRPr lang="en-US" dirty="0"/>
          </a:p>
        </p:txBody>
      </p:sp>
    </p:spTree>
    <p:extLst>
      <p:ext uri="{BB962C8B-B14F-4D97-AF65-F5344CB8AC3E}">
        <p14:creationId xmlns:p14="http://schemas.microsoft.com/office/powerpoint/2010/main" val="718973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458885" y="0"/>
            <a:ext cx="11918798"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5473490" y="-21511"/>
            <a:ext cx="4414939"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578915" y="-21511"/>
            <a:ext cx="420624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680039" y="2708476"/>
            <a:ext cx="3976026"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5680038" y="4421081"/>
            <a:ext cx="3971764"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5686493" y="1516829"/>
            <a:ext cx="2560320" cy="750981"/>
          </a:xfrm>
        </p:spPr>
        <p:txBody>
          <a:bodyPr anchor="b"/>
          <a:lstStyle>
            <a:lvl1pPr algn="l">
              <a:defRPr sz="2400"/>
            </a:lvl1pPr>
          </a:lstStyle>
          <a:p>
            <a:fld id="{A85252EC-2517-4F1D-B8A1-8798D4121735}" type="datetimeFigureOut">
              <a:rPr lang="en-US" smtClean="0"/>
              <a:pPr/>
              <a:t>4/29/2021</a:t>
            </a:fld>
            <a:endParaRPr lang="en-US" dirty="0"/>
          </a:p>
        </p:txBody>
      </p:sp>
      <p:sp>
        <p:nvSpPr>
          <p:cNvPr id="50" name="Rectangle 49"/>
          <p:cNvSpPr/>
          <p:nvPr/>
        </p:nvSpPr>
        <p:spPr>
          <a:xfrm>
            <a:off x="5581067" y="6088284"/>
            <a:ext cx="420624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6364224" y="5719967"/>
            <a:ext cx="3397910"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5578915" y="5719967"/>
            <a:ext cx="772399" cy="365125"/>
          </a:xfrm>
        </p:spPr>
        <p:txBody>
          <a:bodyPr/>
          <a:lstStyle>
            <a:lvl1pPr>
              <a:defRPr>
                <a:solidFill>
                  <a:schemeClr val="accent1"/>
                </a:solidFill>
              </a:defRPr>
            </a:lvl1pPr>
          </a:lstStyle>
          <a:p>
            <a:fld id="{8D604DF4-C43E-4476-83F4-6608751A02E0}" type="slidenum">
              <a:rPr lang="en-US" smtClean="0"/>
              <a:pPr/>
              <a:t>‹#›</a:t>
            </a:fld>
            <a:endParaRPr lang="en-US" dirty="0"/>
          </a:p>
        </p:txBody>
      </p:sp>
      <p:sp>
        <p:nvSpPr>
          <p:cNvPr id="89" name="Rectangle 88"/>
          <p:cNvSpPr/>
          <p:nvPr/>
        </p:nvSpPr>
        <p:spPr>
          <a:xfrm>
            <a:off x="5581067" y="6088284"/>
            <a:ext cx="420624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1030147"/>
            <a:ext cx="1781344"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263955" y="1030147"/>
            <a:ext cx="6508445"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D1225-1889-430A-B226-A64B9D0583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05A9D2-CEAD-48B6-A594-9E66F429F19C}"/>
              </a:ext>
            </a:extLst>
          </p:cNvPr>
          <p:cNvSpPr>
            <a:spLocks noGrp="1"/>
          </p:cNvSpPr>
          <p:nvPr>
            <p:ph sz="half" idx="1"/>
          </p:nvPr>
        </p:nvSpPr>
        <p:spPr>
          <a:xfrm>
            <a:off x="754380" y="1825625"/>
            <a:ext cx="466344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0ED003-A0F3-4E0B-832C-0ABF188F8FFC}"/>
              </a:ext>
            </a:extLst>
          </p:cNvPr>
          <p:cNvSpPr>
            <a:spLocks noGrp="1"/>
          </p:cNvSpPr>
          <p:nvPr>
            <p:ph sz="half" idx="2"/>
          </p:nvPr>
        </p:nvSpPr>
        <p:spPr>
          <a:xfrm>
            <a:off x="5554980" y="1825625"/>
            <a:ext cx="466344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91120C-A8D7-4182-B52F-71DA4900FDAD}"/>
              </a:ext>
            </a:extLst>
          </p:cNvPr>
          <p:cNvSpPr>
            <a:spLocks noGrp="1"/>
          </p:cNvSpPr>
          <p:nvPr>
            <p:ph type="dt" sz="half" idx="10"/>
          </p:nvPr>
        </p:nvSpPr>
        <p:spPr/>
        <p:txBody>
          <a:bodyPr/>
          <a:lstStyle/>
          <a:p>
            <a:fld id="{75EB25AE-0B3D-49C6-825B-A81C5E668A8F}" type="datetimeFigureOut">
              <a:rPr lang="en-US" smtClean="0"/>
              <a:t>4/29/2021</a:t>
            </a:fld>
            <a:endParaRPr lang="en-US"/>
          </a:p>
        </p:txBody>
      </p:sp>
      <p:sp>
        <p:nvSpPr>
          <p:cNvPr id="6" name="Footer Placeholder 5">
            <a:extLst>
              <a:ext uri="{FF2B5EF4-FFF2-40B4-BE49-F238E27FC236}">
                <a16:creationId xmlns:a16="http://schemas.microsoft.com/office/drawing/2014/main" id="{18239795-A53A-4241-9EAA-D3A3E66F44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9C25D0-6E88-4F01-AB60-83D3EB43FB02}"/>
              </a:ext>
            </a:extLst>
          </p:cNvPr>
          <p:cNvSpPr>
            <a:spLocks noGrp="1"/>
          </p:cNvSpPr>
          <p:nvPr>
            <p:ph type="sldNum" sz="quarter" idx="12"/>
          </p:nvPr>
        </p:nvSpPr>
        <p:spPr/>
        <p:txBody>
          <a:bodyPr/>
          <a:lstStyle/>
          <a:p>
            <a:fld id="{F80A201B-7571-48E2-9A8B-68677DE1D0CD}" type="slidenum">
              <a:rPr lang="en-US" smtClean="0"/>
              <a:t>‹#›</a:t>
            </a:fld>
            <a:endParaRPr lang="en-US"/>
          </a:p>
        </p:txBody>
      </p:sp>
    </p:spTree>
    <p:extLst>
      <p:ext uri="{BB962C8B-B14F-4D97-AF65-F5344CB8AC3E}">
        <p14:creationId xmlns:p14="http://schemas.microsoft.com/office/powerpoint/2010/main" val="3534266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0374" y="2900830"/>
            <a:ext cx="7964962"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510375" y="4267201"/>
            <a:ext cx="7964960"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604DF4-C43E-4476-83F4-6608751A02E0}" type="slidenum">
              <a:rPr lang="en-US" smtClean="0"/>
              <a:pPr/>
              <a:t>‹#›</a:t>
            </a:fld>
            <a:endParaRPr lang="en-US" dirty="0"/>
          </a:p>
        </p:txBody>
      </p:sp>
      <p:sp>
        <p:nvSpPr>
          <p:cNvPr id="9" name="Content Placeholder 8"/>
          <p:cNvSpPr>
            <a:spLocks noGrp="1"/>
          </p:cNvSpPr>
          <p:nvPr>
            <p:ph sz="quarter" idx="13"/>
          </p:nvPr>
        </p:nvSpPr>
        <p:spPr>
          <a:xfrm>
            <a:off x="1250899" y="2313432"/>
            <a:ext cx="4103827"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5574182" y="2313431"/>
            <a:ext cx="4103827"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94533" y="2316009"/>
            <a:ext cx="366857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0065" y="2974695"/>
            <a:ext cx="4103827"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14205" y="2316010"/>
            <a:ext cx="3666860"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74182" y="2974695"/>
            <a:ext cx="4103827"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458885" y="0"/>
            <a:ext cx="11918798"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5473490" y="-21511"/>
            <a:ext cx="4414939"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5578915" y="-21510"/>
            <a:ext cx="420624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7" name="Slide Number Placeholder 6"/>
          <p:cNvSpPr>
            <a:spLocks noGrp="1"/>
          </p:cNvSpPr>
          <p:nvPr>
            <p:ph type="sldNum" sz="quarter" idx="12"/>
          </p:nvPr>
        </p:nvSpPr>
        <p:spPr/>
        <p:txBody>
          <a:bodyPr/>
          <a:lstStyle/>
          <a:p>
            <a:fld id="{8D604DF4-C43E-4476-83F4-6608751A02E0}" type="slidenum">
              <a:rPr lang="en-US" smtClean="0"/>
              <a:pPr/>
              <a:t>‹#›</a:t>
            </a:fld>
            <a:endParaRPr lang="en-US" dirty="0"/>
          </a:p>
        </p:txBody>
      </p:sp>
      <p:sp>
        <p:nvSpPr>
          <p:cNvPr id="58" name="Rectangle 57"/>
          <p:cNvSpPr/>
          <p:nvPr/>
        </p:nvSpPr>
        <p:spPr>
          <a:xfrm>
            <a:off x="1086686" y="601884"/>
            <a:ext cx="4274708"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375073" y="856527"/>
            <a:ext cx="3708528"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5581067" y="6088284"/>
            <a:ext cx="420624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5569738" y="5724836"/>
            <a:ext cx="4192397" cy="365125"/>
          </a:xfrm>
        </p:spPr>
        <p:txBody>
          <a:bodyPr>
            <a:normAutofit/>
          </a:bodyPr>
          <a:lstStyle/>
          <a:p>
            <a:endParaRPr lang="en-US" dirty="0"/>
          </a:p>
        </p:txBody>
      </p:sp>
      <p:sp>
        <p:nvSpPr>
          <p:cNvPr id="2" name="Title 1"/>
          <p:cNvSpPr>
            <a:spLocks noGrp="1"/>
          </p:cNvSpPr>
          <p:nvPr>
            <p:ph type="title"/>
          </p:nvPr>
        </p:nvSpPr>
        <p:spPr>
          <a:xfrm>
            <a:off x="5687800" y="2657435"/>
            <a:ext cx="3965486"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5683910" y="4136994"/>
            <a:ext cx="3958541"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458885" y="0"/>
            <a:ext cx="11918798"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5473490" y="-21511"/>
            <a:ext cx="4414939"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5578915" y="-21510"/>
            <a:ext cx="420624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086686" y="601884"/>
            <a:ext cx="4274708"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5581067" y="6088284"/>
            <a:ext cx="420624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681309" y="2660904"/>
            <a:ext cx="3961181"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206250" y="693795"/>
            <a:ext cx="4031548"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681556" y="4133089"/>
            <a:ext cx="3960688"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5252EC-2517-4F1D-B8A1-8798D4121735}" type="datetimeFigureOut">
              <a:rPr lang="en-US" smtClean="0"/>
              <a:pPr/>
              <a:t>4/29/2021</a:t>
            </a:fld>
            <a:endParaRPr lang="en-US" dirty="0"/>
          </a:p>
        </p:txBody>
      </p:sp>
      <p:sp>
        <p:nvSpPr>
          <p:cNvPr id="6" name="Footer Placeholder 5"/>
          <p:cNvSpPr>
            <a:spLocks noGrp="1"/>
          </p:cNvSpPr>
          <p:nvPr>
            <p:ph type="ftr" sz="quarter" idx="11"/>
          </p:nvPr>
        </p:nvSpPr>
        <p:spPr>
          <a:xfrm>
            <a:off x="5569738" y="5724836"/>
            <a:ext cx="4192397"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65760" y="0"/>
            <a:ext cx="11918798"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548640" y="333488"/>
            <a:ext cx="987552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5473490" y="-21511"/>
            <a:ext cx="4414939"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5578915" y="-21510"/>
            <a:ext cx="420624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52188" y="1027664"/>
            <a:ext cx="8429693"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52191" y="2323652"/>
            <a:ext cx="8132780"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96866" y="224493"/>
            <a:ext cx="2560320" cy="365125"/>
          </a:xfrm>
          <a:prstGeom prst="rect">
            <a:avLst/>
          </a:prstGeom>
        </p:spPr>
        <p:txBody>
          <a:bodyPr vert="horz" lIns="91440" tIns="45720" rIns="91440" bIns="45720" rtlCol="0" anchor="ctr"/>
          <a:lstStyle>
            <a:lvl1pPr algn="r">
              <a:defRPr sz="1200">
                <a:solidFill>
                  <a:srgbClr val="FEFEFE"/>
                </a:solidFill>
              </a:defRPr>
            </a:lvl1pPr>
          </a:lstStyle>
          <a:p>
            <a:fld id="{A85252EC-2517-4F1D-B8A1-8798D4121735}" type="datetimeFigureOut">
              <a:rPr lang="en-US" smtClean="0"/>
              <a:pPr/>
              <a:t>4/29/2021</a:t>
            </a:fld>
            <a:endParaRPr lang="en-US" dirty="0"/>
          </a:p>
        </p:txBody>
      </p:sp>
      <p:sp>
        <p:nvSpPr>
          <p:cNvPr id="5" name="Footer Placeholder 4"/>
          <p:cNvSpPr>
            <a:spLocks noGrp="1"/>
          </p:cNvSpPr>
          <p:nvPr>
            <p:ph type="ftr" sz="quarter" idx="3"/>
          </p:nvPr>
        </p:nvSpPr>
        <p:spPr>
          <a:xfrm>
            <a:off x="5569738" y="5852161"/>
            <a:ext cx="420258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5578915" y="224492"/>
            <a:ext cx="1598587" cy="365125"/>
          </a:xfrm>
          <a:prstGeom prst="rect">
            <a:avLst/>
          </a:prstGeom>
        </p:spPr>
        <p:txBody>
          <a:bodyPr vert="horz" lIns="91440" tIns="45720" rIns="91440" bIns="45720" rtlCol="0" anchor="ctr"/>
          <a:lstStyle>
            <a:lvl1pPr algn="l">
              <a:defRPr sz="1200">
                <a:solidFill>
                  <a:srgbClr val="FEFEFE"/>
                </a:solidFill>
              </a:defRPr>
            </a:lvl1pPr>
          </a:lstStyle>
          <a:p>
            <a:fld id="{8D604DF4-C43E-4476-83F4-6608751A02E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sv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sv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emf"/><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6F03889-188A-4FB2-BA12-2AD77772AF89}"/>
              </a:ext>
            </a:extLst>
          </p:cNvPr>
          <p:cNvSpPr>
            <a:spLocks noGrp="1"/>
          </p:cNvSpPr>
          <p:nvPr>
            <p:ph type="title"/>
          </p:nvPr>
        </p:nvSpPr>
        <p:spPr>
          <a:xfrm>
            <a:off x="8153400" y="1027664"/>
            <a:ext cx="1528481" cy="267736"/>
          </a:xfrm>
        </p:spPr>
        <p:txBody>
          <a:bodyPr>
            <a:noAutofit/>
          </a:bodyPr>
          <a:lstStyle/>
          <a:p>
            <a:r>
              <a:rPr lang="en-US" sz="1200" dirty="0"/>
              <a:t>2021 Conference</a:t>
            </a:r>
          </a:p>
        </p:txBody>
      </p:sp>
      <p:pic>
        <p:nvPicPr>
          <p:cNvPr id="8" name="Picture 7" descr="A picture containing text&#10;&#10;Description automatically generated">
            <a:extLst>
              <a:ext uri="{FF2B5EF4-FFF2-40B4-BE49-F238E27FC236}">
                <a16:creationId xmlns:a16="http://schemas.microsoft.com/office/drawing/2014/main" id="{F2C41D67-C99B-4D48-A7C8-8953A0B3E8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367823"/>
            <a:ext cx="8722896" cy="4068930"/>
          </a:xfrm>
          <a:prstGeom prst="rect">
            <a:avLst/>
          </a:prstGeom>
        </p:spPr>
      </p:pic>
      <p:sp>
        <p:nvSpPr>
          <p:cNvPr id="10" name="Content Placeholder 9">
            <a:extLst>
              <a:ext uri="{FF2B5EF4-FFF2-40B4-BE49-F238E27FC236}">
                <a16:creationId xmlns:a16="http://schemas.microsoft.com/office/drawing/2014/main" id="{0EF29780-1522-4654-BAF0-4E891DD71F07}"/>
              </a:ext>
            </a:extLst>
          </p:cNvPr>
          <p:cNvSpPr>
            <a:spLocks noGrp="1"/>
          </p:cNvSpPr>
          <p:nvPr>
            <p:ph idx="1"/>
          </p:nvPr>
        </p:nvSpPr>
        <p:spPr>
          <a:xfrm>
            <a:off x="8991601" y="5436752"/>
            <a:ext cx="690280" cy="506848"/>
          </a:xfrm>
        </p:spPr>
        <p:txBody>
          <a:bodyPr>
            <a:normAutofit/>
          </a:bodyPr>
          <a:lstStyle/>
          <a:p>
            <a:pPr marL="68580" indent="0">
              <a:buNone/>
            </a:pPr>
            <a:r>
              <a:rPr lang="en-US" sz="1100" dirty="0"/>
              <a:t>3/21</a:t>
            </a:r>
          </a:p>
        </p:txBody>
      </p:sp>
    </p:spTree>
    <p:extLst>
      <p:ext uri="{BB962C8B-B14F-4D97-AF65-F5344CB8AC3E}">
        <p14:creationId xmlns:p14="http://schemas.microsoft.com/office/powerpoint/2010/main" val="3186967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A162-FD90-4E15-862F-021FA7363257}"/>
              </a:ext>
            </a:extLst>
          </p:cNvPr>
          <p:cNvSpPr>
            <a:spLocks noGrp="1"/>
          </p:cNvSpPr>
          <p:nvPr>
            <p:ph type="title"/>
          </p:nvPr>
        </p:nvSpPr>
        <p:spPr>
          <a:xfrm>
            <a:off x="1252188" y="1027664"/>
            <a:ext cx="8429693" cy="420136"/>
          </a:xfrm>
        </p:spPr>
        <p:txBody>
          <a:bodyPr>
            <a:normAutofit/>
          </a:bodyPr>
          <a:lstStyle/>
          <a:p>
            <a:pPr algn="ctr"/>
            <a:r>
              <a:rPr lang="en-US" sz="2000" b="1" dirty="0">
                <a:solidFill>
                  <a:schemeClr val="tx1"/>
                </a:solidFill>
              </a:rPr>
              <a:t>Facts and Question</a:t>
            </a:r>
          </a:p>
        </p:txBody>
      </p:sp>
      <p:sp>
        <p:nvSpPr>
          <p:cNvPr id="3" name="Content Placeholder 2">
            <a:extLst>
              <a:ext uri="{FF2B5EF4-FFF2-40B4-BE49-F238E27FC236}">
                <a16:creationId xmlns:a16="http://schemas.microsoft.com/office/drawing/2014/main" id="{DB5760DD-7111-4ABC-8065-5C5866A48458}"/>
              </a:ext>
            </a:extLst>
          </p:cNvPr>
          <p:cNvSpPr>
            <a:spLocks noGrp="1"/>
          </p:cNvSpPr>
          <p:nvPr>
            <p:ph idx="1"/>
          </p:nvPr>
        </p:nvSpPr>
        <p:spPr>
          <a:xfrm>
            <a:off x="1252191" y="1600200"/>
            <a:ext cx="8429690" cy="4232429"/>
          </a:xfrm>
        </p:spPr>
        <p:txBody>
          <a:bodyPr>
            <a:normAutofit/>
          </a:bodyPr>
          <a:lstStyle/>
          <a:p>
            <a:pPr marL="68580" indent="0">
              <a:buNone/>
            </a:pPr>
            <a:r>
              <a:rPr lang="en-US" sz="1800" dirty="0">
                <a:latin typeface="Calibri" panose="020F0502020204030204" pitchFamily="34" charset="0"/>
                <a:cs typeface="Calibri" panose="020F0502020204030204" pitchFamily="34" charset="0"/>
              </a:rPr>
              <a:t>4. When can changes be made to your benefits? </a:t>
            </a:r>
          </a:p>
          <a:p>
            <a:pPr marL="68580" indent="0">
              <a:buNone/>
            </a:pPr>
            <a:r>
              <a:rPr lang="en-US" sz="1800" dirty="0">
                <a:latin typeface="Calibri" panose="020F0502020204030204" pitchFamily="34" charset="0"/>
                <a:cs typeface="Calibri" panose="020F0502020204030204" pitchFamily="34" charset="0"/>
              </a:rPr>
              <a:t>Changes can be made during open enrollment which is December 1 – December 30 of the current year to be effective January 1 of the next year.  Changes can also be made for a qualifying event.  Qualifying events are: new hire, loss of coverage, birth/adoption, marriage, etc.</a:t>
            </a:r>
          </a:p>
          <a:p>
            <a:pPr marL="68580" indent="0">
              <a:buNone/>
            </a:pPr>
            <a:endParaRPr lang="en-US" sz="1800" dirty="0">
              <a:latin typeface="Calibri" panose="020F0502020204030204" pitchFamily="34" charset="0"/>
              <a:cs typeface="Calibri" panose="020F0502020204030204" pitchFamily="34" charset="0"/>
            </a:endParaRPr>
          </a:p>
          <a:p>
            <a:pPr marL="411480" indent="-342900">
              <a:buAutoNum type="arabicPeriod" startAt="5"/>
            </a:pPr>
            <a:r>
              <a:rPr lang="en-US" sz="1800" dirty="0">
                <a:latin typeface="Calibri" panose="020F0502020204030204" pitchFamily="34" charset="0"/>
                <a:cs typeface="Calibri" panose="020F0502020204030204" pitchFamily="34" charset="0"/>
              </a:rPr>
              <a:t>When are new hires eligible for benefits?</a:t>
            </a:r>
          </a:p>
          <a:p>
            <a:pPr marL="68580" indent="0">
              <a:buNone/>
            </a:pPr>
            <a:r>
              <a:rPr lang="en-US" sz="1800" dirty="0">
                <a:latin typeface="Calibri" panose="020F0502020204030204" pitchFamily="34" charset="0"/>
                <a:cs typeface="Calibri" panose="020F0502020204030204" pitchFamily="34" charset="0"/>
              </a:rPr>
              <a:t>New hires are eligible for coverage 30 days after hire date.</a:t>
            </a:r>
          </a:p>
          <a:p>
            <a:pPr marL="68580" indent="0">
              <a:buNone/>
            </a:pPr>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8425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CD61935-1A64-4B98-B4F6-F74E79CF6A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2563" y="1814012"/>
            <a:ext cx="4916291" cy="3269334"/>
          </a:xfrm>
          <a:prstGeom prst="rect">
            <a:avLst/>
          </a:prstGeom>
        </p:spPr>
      </p:pic>
      <p:sp>
        <p:nvSpPr>
          <p:cNvPr id="4" name="TextBox 3">
            <a:extLst>
              <a:ext uri="{FF2B5EF4-FFF2-40B4-BE49-F238E27FC236}">
                <a16:creationId xmlns:a16="http://schemas.microsoft.com/office/drawing/2014/main" id="{90B80EF6-55BE-4F02-B990-AC7BF3E0D595}"/>
              </a:ext>
            </a:extLst>
          </p:cNvPr>
          <p:cNvSpPr txBox="1"/>
          <p:nvPr/>
        </p:nvSpPr>
        <p:spPr>
          <a:xfrm>
            <a:off x="838200" y="1217946"/>
            <a:ext cx="5638800" cy="535531"/>
          </a:xfrm>
          <a:prstGeom prst="rect">
            <a:avLst/>
          </a:prstGeom>
          <a:noFill/>
        </p:spPr>
        <p:txBody>
          <a:bodyPr wrap="square" rtlCol="0">
            <a:spAutoFit/>
          </a:bodyPr>
          <a:lstStyle/>
          <a:p>
            <a:pPr defTabSz="822960">
              <a:defRPr/>
            </a:pPr>
            <a:r>
              <a:rPr lang="en-US" sz="2880" b="1" dirty="0">
                <a:solidFill>
                  <a:srgbClr val="0070C0"/>
                </a:solidFill>
                <a:latin typeface="Bookman Old Style" panose="02050604050505020204" pitchFamily="18" charset="0"/>
              </a:rPr>
              <a:t>MEDICAL CLAIM PROCESS</a:t>
            </a:r>
          </a:p>
        </p:txBody>
      </p:sp>
      <p:sp>
        <p:nvSpPr>
          <p:cNvPr id="5" name="TextBox 4">
            <a:extLst>
              <a:ext uri="{FF2B5EF4-FFF2-40B4-BE49-F238E27FC236}">
                <a16:creationId xmlns:a16="http://schemas.microsoft.com/office/drawing/2014/main" id="{714B2546-FA10-45A6-8377-FACA73AB7F7A}"/>
              </a:ext>
            </a:extLst>
          </p:cNvPr>
          <p:cNvSpPr txBox="1"/>
          <p:nvPr/>
        </p:nvSpPr>
        <p:spPr>
          <a:xfrm>
            <a:off x="7272671" y="3998373"/>
            <a:ext cx="2938130" cy="1421928"/>
          </a:xfrm>
          <a:prstGeom prst="rect">
            <a:avLst/>
          </a:prstGeom>
          <a:solidFill>
            <a:srgbClr val="7030A0"/>
          </a:solidFill>
        </p:spPr>
        <p:txBody>
          <a:bodyPr wrap="square" rtlCol="0">
            <a:spAutoFit/>
          </a:bodyPr>
          <a:lstStyle/>
          <a:p>
            <a:pPr defTabSz="822960">
              <a:defRPr/>
            </a:pPr>
            <a:r>
              <a:rPr lang="en-US" sz="2880" dirty="0">
                <a:solidFill>
                  <a:prstClr val="white"/>
                </a:solidFill>
                <a:latin typeface="Bookman Old Style" panose="02050604050505020204" pitchFamily="18" charset="0"/>
              </a:rPr>
              <a:t>How are claims processed by your TPA</a:t>
            </a:r>
          </a:p>
        </p:txBody>
      </p:sp>
    </p:spTree>
    <p:extLst>
      <p:ext uri="{BB962C8B-B14F-4D97-AF65-F5344CB8AC3E}">
        <p14:creationId xmlns:p14="http://schemas.microsoft.com/office/powerpoint/2010/main" val="3596123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E34A-6B92-49AE-81A1-40D1B859AA7B}"/>
              </a:ext>
            </a:extLst>
          </p:cNvPr>
          <p:cNvSpPr>
            <a:spLocks noGrp="1"/>
          </p:cNvSpPr>
          <p:nvPr>
            <p:ph type="title"/>
          </p:nvPr>
        </p:nvSpPr>
        <p:spPr>
          <a:xfrm>
            <a:off x="1252188" y="1027664"/>
            <a:ext cx="8429693" cy="648736"/>
          </a:xfrm>
        </p:spPr>
        <p:txBody>
          <a:bodyPr>
            <a:normAutofit/>
          </a:bodyPr>
          <a:lstStyle/>
          <a:p>
            <a:r>
              <a:rPr lang="en-US" sz="3000" b="1" dirty="0">
                <a:solidFill>
                  <a:srgbClr val="0070C0"/>
                </a:solidFill>
              </a:rPr>
              <a:t>      Medical Claim Process through THP</a:t>
            </a:r>
          </a:p>
        </p:txBody>
      </p:sp>
      <p:sp>
        <p:nvSpPr>
          <p:cNvPr id="3" name="Content Placeholder 2">
            <a:extLst>
              <a:ext uri="{FF2B5EF4-FFF2-40B4-BE49-F238E27FC236}">
                <a16:creationId xmlns:a16="http://schemas.microsoft.com/office/drawing/2014/main" id="{20F77081-9C73-4192-BBA9-01D30C4FD2D2}"/>
              </a:ext>
            </a:extLst>
          </p:cNvPr>
          <p:cNvSpPr>
            <a:spLocks noGrp="1"/>
          </p:cNvSpPr>
          <p:nvPr>
            <p:ph sz="half" idx="1"/>
          </p:nvPr>
        </p:nvSpPr>
        <p:spPr>
          <a:xfrm>
            <a:off x="914400" y="1825625"/>
            <a:ext cx="4354830" cy="4351338"/>
          </a:xfrm>
        </p:spPr>
        <p:txBody>
          <a:bodyPr>
            <a:normAutofit fontScale="92500" lnSpcReduction="20000"/>
          </a:bodyPr>
          <a:lstStyle/>
          <a:p>
            <a:r>
              <a:rPr lang="en-US" sz="2000" dirty="0">
                <a:solidFill>
                  <a:srgbClr val="0070C0"/>
                </a:solidFill>
              </a:rPr>
              <a:t>Member makes an appointment or goes to a schedule appointment and provides their insurance card</a:t>
            </a:r>
          </a:p>
          <a:p>
            <a:endParaRPr lang="en-US" sz="2000" dirty="0">
              <a:solidFill>
                <a:srgbClr val="0070C0"/>
              </a:solidFill>
            </a:endParaRPr>
          </a:p>
          <a:p>
            <a:r>
              <a:rPr lang="en-US" sz="2000" dirty="0">
                <a:solidFill>
                  <a:srgbClr val="0070C0"/>
                </a:solidFill>
              </a:rPr>
              <a:t>Provider calls The HealthPlan and confirms members status and discuss how the services are paid under the plan</a:t>
            </a:r>
          </a:p>
          <a:p>
            <a:endParaRPr lang="en-US" sz="2000" dirty="0">
              <a:solidFill>
                <a:srgbClr val="0070C0"/>
              </a:solidFill>
            </a:endParaRPr>
          </a:p>
          <a:p>
            <a:r>
              <a:rPr lang="en-US" sz="2000" dirty="0">
                <a:solidFill>
                  <a:srgbClr val="0070C0"/>
                </a:solidFill>
              </a:rPr>
              <a:t>After the service, the provider can collect any member responsibility if they wish and then the provider files a claim with the plan</a:t>
            </a:r>
          </a:p>
        </p:txBody>
      </p:sp>
      <p:sp>
        <p:nvSpPr>
          <p:cNvPr id="4" name="Content Placeholder 3">
            <a:extLst>
              <a:ext uri="{FF2B5EF4-FFF2-40B4-BE49-F238E27FC236}">
                <a16:creationId xmlns:a16="http://schemas.microsoft.com/office/drawing/2014/main" id="{C5253E25-F46D-4275-9099-72C3BF214118}"/>
              </a:ext>
            </a:extLst>
          </p:cNvPr>
          <p:cNvSpPr>
            <a:spLocks noGrp="1"/>
          </p:cNvSpPr>
          <p:nvPr>
            <p:ph sz="half" idx="2"/>
          </p:nvPr>
        </p:nvSpPr>
        <p:spPr>
          <a:xfrm>
            <a:off x="5554980" y="1825625"/>
            <a:ext cx="4663440" cy="4197985"/>
          </a:xfrm>
        </p:spPr>
        <p:txBody>
          <a:bodyPr>
            <a:normAutofit fontScale="92500" lnSpcReduction="20000"/>
          </a:bodyPr>
          <a:lstStyle/>
          <a:p>
            <a:r>
              <a:rPr lang="en-US" sz="2000" dirty="0">
                <a:solidFill>
                  <a:srgbClr val="0070C0"/>
                </a:solidFill>
              </a:rPr>
              <a:t>Primary Care:  Member only pays a $30 copay</a:t>
            </a:r>
          </a:p>
          <a:p>
            <a:endParaRPr lang="en-US" sz="2000" dirty="0">
              <a:solidFill>
                <a:srgbClr val="0070C0"/>
              </a:solidFill>
            </a:endParaRPr>
          </a:p>
          <a:p>
            <a:r>
              <a:rPr lang="en-US" sz="2000" dirty="0">
                <a:solidFill>
                  <a:srgbClr val="0070C0"/>
                </a:solidFill>
              </a:rPr>
              <a:t>Specialists Visit:  Member only pays a $45 copay</a:t>
            </a:r>
          </a:p>
          <a:p>
            <a:endParaRPr lang="en-US" sz="2000" dirty="0">
              <a:solidFill>
                <a:srgbClr val="0070C0"/>
              </a:solidFill>
            </a:endParaRPr>
          </a:p>
          <a:p>
            <a:r>
              <a:rPr lang="en-US" sz="2000" dirty="0">
                <a:solidFill>
                  <a:srgbClr val="0070C0"/>
                </a:solidFill>
              </a:rPr>
              <a:t>The claim goes to Cigna for pricing and then to The Health Plan for processing and payment to the provider</a:t>
            </a:r>
          </a:p>
          <a:p>
            <a:endParaRPr lang="en-US" sz="2000" dirty="0">
              <a:solidFill>
                <a:srgbClr val="0070C0"/>
              </a:solidFill>
            </a:endParaRPr>
          </a:p>
          <a:p>
            <a:r>
              <a:rPr lang="en-US" sz="2000" dirty="0">
                <a:solidFill>
                  <a:srgbClr val="0070C0"/>
                </a:solidFill>
              </a:rPr>
              <a:t>Member receives an Explanation of Benefits showing the claim was processed and what their responsibility was for this service</a:t>
            </a:r>
          </a:p>
        </p:txBody>
      </p:sp>
      <p:sp>
        <p:nvSpPr>
          <p:cNvPr id="5" name="TextBox 4">
            <a:extLst>
              <a:ext uri="{FF2B5EF4-FFF2-40B4-BE49-F238E27FC236}">
                <a16:creationId xmlns:a16="http://schemas.microsoft.com/office/drawing/2014/main" id="{27B7941A-D154-4DEC-945A-8BFD26BFB4AC}"/>
              </a:ext>
            </a:extLst>
          </p:cNvPr>
          <p:cNvSpPr txBox="1"/>
          <p:nvPr/>
        </p:nvSpPr>
        <p:spPr>
          <a:xfrm>
            <a:off x="754380" y="6023610"/>
            <a:ext cx="9178290" cy="341632"/>
          </a:xfrm>
          <a:prstGeom prst="rect">
            <a:avLst/>
          </a:prstGeom>
          <a:noFill/>
        </p:spPr>
        <p:txBody>
          <a:bodyPr wrap="square" rtlCol="0">
            <a:spAutoFit/>
          </a:bodyPr>
          <a:lstStyle/>
          <a:p>
            <a:pPr algn="ctr" defTabSz="822960">
              <a:defRPr/>
            </a:pPr>
            <a:r>
              <a:rPr lang="en-US" sz="1620" b="1" dirty="0">
                <a:solidFill>
                  <a:srgbClr val="0070C0"/>
                </a:solidFill>
                <a:latin typeface="Bookman Old Style" panose="02050604050505020204" pitchFamily="18" charset="0"/>
              </a:rPr>
              <a:t>Claim Issues, contact Pat, Dani or Conrad for assistance</a:t>
            </a:r>
          </a:p>
        </p:txBody>
      </p:sp>
    </p:spTree>
    <p:extLst>
      <p:ext uri="{BB962C8B-B14F-4D97-AF65-F5344CB8AC3E}">
        <p14:creationId xmlns:p14="http://schemas.microsoft.com/office/powerpoint/2010/main" val="378529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2C1B1-E576-46D0-8FAA-0DBAB2C05CDD}"/>
              </a:ext>
            </a:extLst>
          </p:cNvPr>
          <p:cNvSpPr>
            <a:spLocks noGrp="1"/>
          </p:cNvSpPr>
          <p:nvPr>
            <p:ph type="title"/>
          </p:nvPr>
        </p:nvSpPr>
        <p:spPr>
          <a:xfrm>
            <a:off x="838200" y="2438399"/>
            <a:ext cx="2214991" cy="2209775"/>
          </a:xfrm>
          <a:prstGeom prst="ellipse">
            <a:avLst/>
          </a:prstGeom>
          <a:solidFill>
            <a:srgbClr val="262626"/>
          </a:solidFill>
          <a:ln w="174625" cmpd="thinThick">
            <a:solidFill>
              <a:srgbClr val="262626"/>
            </a:solidFill>
          </a:ln>
        </p:spPr>
        <p:txBody>
          <a:bodyPr vert="horz" lIns="82296" tIns="41148" rIns="82296" bIns="41148" rtlCol="0" anchor="ctr">
            <a:normAutofit/>
          </a:bodyPr>
          <a:lstStyle/>
          <a:p>
            <a:pPr algn="ctr"/>
            <a:r>
              <a:rPr lang="en-US" sz="2340" dirty="0">
                <a:solidFill>
                  <a:srgbClr val="FFFFFF"/>
                </a:solidFill>
              </a:rPr>
              <a:t>Current LAA Medical Benefits</a:t>
            </a:r>
          </a:p>
        </p:txBody>
      </p:sp>
      <p:pic>
        <p:nvPicPr>
          <p:cNvPr id="5" name="Picture 4">
            <a:extLst>
              <a:ext uri="{FF2B5EF4-FFF2-40B4-BE49-F238E27FC236}">
                <a16:creationId xmlns:a16="http://schemas.microsoft.com/office/drawing/2014/main" id="{8D382BEC-9D13-4053-926B-2FB4DEDD321A}"/>
              </a:ext>
            </a:extLst>
          </p:cNvPr>
          <p:cNvPicPr>
            <a:picLocks noChangeAspect="1"/>
          </p:cNvPicPr>
          <p:nvPr/>
        </p:nvPicPr>
        <p:blipFill>
          <a:blip r:embed="rId2"/>
          <a:stretch>
            <a:fillRect/>
          </a:stretch>
        </p:blipFill>
        <p:spPr>
          <a:xfrm>
            <a:off x="3276600" y="1143000"/>
            <a:ext cx="7015416" cy="4950204"/>
          </a:xfrm>
          <a:prstGeom prst="rect">
            <a:avLst/>
          </a:prstGeom>
        </p:spPr>
      </p:pic>
    </p:spTree>
    <p:extLst>
      <p:ext uri="{BB962C8B-B14F-4D97-AF65-F5344CB8AC3E}">
        <p14:creationId xmlns:p14="http://schemas.microsoft.com/office/powerpoint/2010/main" val="416913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914400"/>
            <a:ext cx="3733800" cy="5638800"/>
          </a:xfrm>
        </p:spPr>
        <p:txBody>
          <a:bodyPr>
            <a:noAutofit/>
          </a:bodyPr>
          <a:lstStyle/>
          <a:p>
            <a:pPr algn="ctr"/>
            <a:br>
              <a:rPr lang="en-US" sz="4800" b="1" dirty="0"/>
            </a:br>
            <a:br>
              <a:rPr lang="en-US" sz="4800" b="1" dirty="0"/>
            </a:br>
            <a:br>
              <a:rPr lang="en-US" sz="4800" b="1" dirty="0"/>
            </a:br>
            <a:br>
              <a:rPr lang="en-US" sz="4800" b="1" dirty="0"/>
            </a:br>
            <a:br>
              <a:rPr lang="en-US" sz="4800" b="1" dirty="0"/>
            </a:br>
            <a:br>
              <a:rPr lang="en-US" sz="4800" b="1" dirty="0"/>
            </a:br>
            <a:br>
              <a:rPr lang="en-US" sz="4800" b="1" dirty="0"/>
            </a:br>
            <a:br>
              <a:rPr lang="en-US" sz="4800" b="1" dirty="0"/>
            </a:br>
            <a:br>
              <a:rPr lang="en-US" sz="4800" b="1" dirty="0"/>
            </a:br>
            <a:br>
              <a:rPr lang="en-US" sz="4800" b="1" dirty="0"/>
            </a:br>
            <a:r>
              <a:rPr lang="en-US" sz="6000" b="1" dirty="0">
                <a:latin typeface="Baskerville Old Face" panose="02020602080505020303" pitchFamily="18" charset="0"/>
              </a:rPr>
              <a:t>Louisiana </a:t>
            </a:r>
            <a:br>
              <a:rPr lang="en-US" sz="6000" b="1" dirty="0">
                <a:latin typeface="Baskerville Old Face" panose="02020602080505020303" pitchFamily="18" charset="0"/>
              </a:rPr>
            </a:br>
            <a:r>
              <a:rPr lang="en-US" sz="6000" b="1" dirty="0">
                <a:latin typeface="Baskerville Old Face" panose="02020602080505020303" pitchFamily="18" charset="0"/>
              </a:rPr>
              <a:t>Assessors’</a:t>
            </a:r>
            <a:br>
              <a:rPr lang="en-US" sz="6000" b="1" dirty="0">
                <a:latin typeface="Baskerville Old Face" panose="02020602080505020303" pitchFamily="18" charset="0"/>
              </a:rPr>
            </a:br>
            <a:r>
              <a:rPr lang="en-US" sz="6000" b="1" dirty="0">
                <a:latin typeface="Baskerville Old Face" panose="02020602080505020303" pitchFamily="18" charset="0"/>
              </a:rPr>
              <a:t> Insurance </a:t>
            </a:r>
            <a:br>
              <a:rPr lang="en-US" sz="6000" b="1" dirty="0">
                <a:latin typeface="Baskerville Old Face" panose="02020602080505020303" pitchFamily="18" charset="0"/>
              </a:rPr>
            </a:br>
            <a:r>
              <a:rPr lang="en-US" sz="6000" b="1" dirty="0">
                <a:latin typeface="Baskerville Old Face" panose="02020602080505020303" pitchFamily="18" charset="0"/>
              </a:rPr>
              <a:t>Fund</a:t>
            </a:r>
            <a:br>
              <a:rPr lang="en-US" sz="4400" b="1" dirty="0"/>
            </a:br>
            <a:br>
              <a:rPr lang="en-US" sz="4400" b="1" dirty="0"/>
            </a:br>
            <a:endParaRPr lang="en-US" sz="4400" b="1" dirty="0"/>
          </a:p>
        </p:txBody>
      </p:sp>
      <p:sp>
        <p:nvSpPr>
          <p:cNvPr id="3" name="Subtitle 2"/>
          <p:cNvSpPr>
            <a:spLocks noGrp="1"/>
          </p:cNvSpPr>
          <p:nvPr>
            <p:ph type="body" sz="half" idx="2"/>
          </p:nvPr>
        </p:nvSpPr>
        <p:spPr>
          <a:xfrm>
            <a:off x="6324600" y="2057400"/>
            <a:ext cx="2468880" cy="2362200"/>
          </a:xfrm>
        </p:spPr>
        <p:txBody>
          <a:bodyPr>
            <a:normAutofit lnSpcReduction="10000"/>
          </a:bodyPr>
          <a:lstStyle/>
          <a:p>
            <a:pPr algn="ctr"/>
            <a:r>
              <a:rPr lang="en-US" sz="2800" b="1" dirty="0"/>
              <a:t>Insurance</a:t>
            </a:r>
            <a:r>
              <a:rPr lang="en-US" sz="2800" dirty="0"/>
              <a:t> </a:t>
            </a:r>
            <a:r>
              <a:rPr lang="en-US" sz="2800" b="1" dirty="0"/>
              <a:t>Department</a:t>
            </a:r>
            <a:r>
              <a:rPr lang="en-US" sz="2800" dirty="0"/>
              <a:t> </a:t>
            </a:r>
            <a:r>
              <a:rPr lang="en-US" sz="2800" b="1" dirty="0"/>
              <a:t>&amp; Benefits </a:t>
            </a:r>
          </a:p>
          <a:p>
            <a:pPr algn="ctr"/>
            <a:endParaRPr lang="en-US" sz="2800" dirty="0"/>
          </a:p>
          <a:p>
            <a:pPr algn="ctr"/>
            <a:r>
              <a:rPr lang="en-US" sz="2800" b="1" dirty="0"/>
              <a:t>January 2021</a:t>
            </a:r>
          </a:p>
          <a:p>
            <a:pPr algn="ct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ani.winterhalter\AppData\Local\Microsoft\Windows\Temporary Internet Files\Content.IE5\0G1AG9SB\fmla[1].jpg"/>
          <p:cNvPicPr>
            <a:picLocks noChangeAspect="1" noChangeArrowheads="1"/>
          </p:cNvPicPr>
          <p:nvPr/>
        </p:nvPicPr>
        <p:blipFill>
          <a:blip r:embed="rId2" cstate="print"/>
          <a:srcRect/>
          <a:stretch>
            <a:fillRect/>
          </a:stretch>
        </p:blipFill>
        <p:spPr bwMode="auto">
          <a:xfrm>
            <a:off x="1371600" y="855335"/>
            <a:ext cx="1463040" cy="838200"/>
          </a:xfrm>
          <a:prstGeom prst="rect">
            <a:avLst/>
          </a:prstGeom>
          <a:noFill/>
        </p:spPr>
      </p:pic>
      <p:sp>
        <p:nvSpPr>
          <p:cNvPr id="4" name="TextBox 3"/>
          <p:cNvSpPr txBox="1"/>
          <p:nvPr/>
        </p:nvSpPr>
        <p:spPr>
          <a:xfrm>
            <a:off x="640080" y="3505202"/>
            <a:ext cx="9692640" cy="2062103"/>
          </a:xfrm>
          <a:prstGeom prst="rect">
            <a:avLst/>
          </a:prstGeom>
          <a:noFill/>
        </p:spPr>
        <p:txBody>
          <a:bodyPr wrap="square" rtlCol="0">
            <a:spAutoFit/>
          </a:bodyPr>
          <a:lstStyle/>
          <a:p>
            <a:pPr lvl="8"/>
            <a:endParaRPr lang="en-US" sz="1600" dirty="0">
              <a:solidFill>
                <a:srgbClr val="0070C0"/>
              </a:solidFill>
              <a:latin typeface="Garamond" pitchFamily="18" charset="0"/>
            </a:endParaRPr>
          </a:p>
          <a:p>
            <a:pPr lvl="8"/>
            <a:endParaRPr lang="en-US" sz="1600" dirty="0">
              <a:solidFill>
                <a:srgbClr val="0070C0"/>
              </a:solidFill>
              <a:latin typeface="Garamond" pitchFamily="18" charset="0"/>
            </a:endParaRPr>
          </a:p>
          <a:p>
            <a:pPr lvl="8"/>
            <a:endParaRPr lang="en-US" sz="1600" dirty="0">
              <a:solidFill>
                <a:srgbClr val="0070C0"/>
              </a:solidFill>
              <a:latin typeface="Garamond" pitchFamily="18" charset="0"/>
            </a:endParaRPr>
          </a:p>
          <a:p>
            <a:pPr lvl="8"/>
            <a:endParaRPr lang="en-US" sz="1600" dirty="0">
              <a:solidFill>
                <a:srgbClr val="0070C0"/>
              </a:solidFill>
              <a:latin typeface="Garamond" pitchFamily="18" charset="0"/>
            </a:endParaRPr>
          </a:p>
          <a:p>
            <a:pPr lvl="8"/>
            <a:r>
              <a:rPr lang="en-US" sz="1600" dirty="0">
                <a:solidFill>
                  <a:srgbClr val="0070C0"/>
                </a:solidFill>
                <a:latin typeface="Garamond" pitchFamily="18" charset="0"/>
              </a:rPr>
              <a:t>	</a:t>
            </a:r>
          </a:p>
          <a:p>
            <a:pPr lvl="8"/>
            <a:endParaRPr lang="en-US" sz="1600" dirty="0">
              <a:solidFill>
                <a:srgbClr val="0070C0"/>
              </a:solidFill>
              <a:latin typeface="Garamond" pitchFamily="18" charset="0"/>
            </a:endParaRPr>
          </a:p>
          <a:p>
            <a:pPr lvl="8"/>
            <a:r>
              <a:rPr lang="en-US" sz="1600" dirty="0">
                <a:solidFill>
                  <a:srgbClr val="0070C0"/>
                </a:solidFill>
                <a:latin typeface="Garamond" pitchFamily="18" charset="0"/>
              </a:rPr>
              <a:t>	</a:t>
            </a:r>
          </a:p>
          <a:p>
            <a:pPr lvl="2"/>
            <a:endParaRPr lang="en-US" sz="1600" dirty="0">
              <a:solidFill>
                <a:srgbClr val="0070C0"/>
              </a:solidFill>
              <a:latin typeface="Garamond" pitchFamily="18" charset="0"/>
            </a:endParaRPr>
          </a:p>
        </p:txBody>
      </p:sp>
      <p:sp>
        <p:nvSpPr>
          <p:cNvPr id="5" name="Rectangle 4"/>
          <p:cNvSpPr/>
          <p:nvPr/>
        </p:nvSpPr>
        <p:spPr>
          <a:xfrm>
            <a:off x="822960" y="735957"/>
            <a:ext cx="9235440" cy="5139869"/>
          </a:xfrm>
          <a:prstGeom prst="rect">
            <a:avLst/>
          </a:prstGeom>
        </p:spPr>
        <p:txBody>
          <a:bodyPr wrap="square">
            <a:spAutoFit/>
          </a:bodyPr>
          <a:lstStyle/>
          <a:p>
            <a:pPr algn="ctr">
              <a:tabLst>
                <a:tab pos="457200" algn="l"/>
              </a:tabLst>
              <a:defRPr/>
            </a:pPr>
            <a:endParaRPr lang="en-US" sz="2400" b="1" dirty="0">
              <a:solidFill>
                <a:schemeClr val="bg2">
                  <a:lumMod val="25000"/>
                </a:schemeClr>
              </a:solidFill>
            </a:endParaRPr>
          </a:p>
          <a:p>
            <a:pPr algn="ctr">
              <a:tabLst>
                <a:tab pos="457200" algn="l"/>
              </a:tabLst>
              <a:defRPr/>
            </a:pPr>
            <a:r>
              <a:rPr lang="en-US" sz="2400" b="1" dirty="0">
                <a:solidFill>
                  <a:schemeClr val="bg2">
                    <a:lumMod val="25000"/>
                  </a:schemeClr>
                </a:solidFill>
              </a:rPr>
              <a:t>Services provided</a:t>
            </a:r>
          </a:p>
          <a:p>
            <a:pPr algn="ctr">
              <a:tabLst>
                <a:tab pos="457200" algn="l"/>
              </a:tabLst>
              <a:defRPr/>
            </a:pPr>
            <a:endParaRPr lang="en-US" sz="1600" b="1" dirty="0">
              <a:solidFill>
                <a:schemeClr val="bg2">
                  <a:lumMod val="25000"/>
                </a:schemeClr>
              </a:solidFill>
            </a:endParaRPr>
          </a:p>
          <a:p>
            <a:pPr algn="ctr">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Process Assessors’ monthly invoices and accounts receivable for employee benefits </a:t>
            </a:r>
            <a:r>
              <a:rPr lang="en-US" sz="1600" dirty="0">
                <a:solidFill>
                  <a:schemeClr val="bg2">
                    <a:lumMod val="25000"/>
                  </a:schemeClr>
                </a:solidFill>
              </a:rPr>
              <a:t>– </a:t>
            </a:r>
          </a:p>
          <a:p>
            <a:pPr>
              <a:buFont typeface="Wingdings" pitchFamily="2" charset="2"/>
              <a:buNone/>
              <a:tabLst>
                <a:tab pos="457200" algn="l"/>
              </a:tabLst>
              <a:defRPr/>
            </a:pPr>
            <a:r>
              <a:rPr lang="en-US" sz="1600" dirty="0">
                <a:solidFill>
                  <a:schemeClr val="bg2">
                    <a:lumMod val="25000"/>
                  </a:schemeClr>
                </a:solidFill>
              </a:rPr>
              <a:t>	</a:t>
            </a:r>
            <a:r>
              <a:rPr lang="en-US" sz="1400" dirty="0">
                <a:solidFill>
                  <a:schemeClr val="bg2">
                    <a:lumMod val="25000"/>
                  </a:schemeClr>
                </a:solidFill>
              </a:rPr>
              <a:t>Medical, Dental, Life &amp; AD&amp;D (Accidental Death and Dismemberment), Vision, Long-Term Disability 	and Supplemental Life. Supplemental Life is no longer offered and is only for those members 	that were grandfathered into the plan. This benefit will eventually go away.</a:t>
            </a:r>
          </a:p>
          <a:p>
            <a:pPr>
              <a:buFont typeface="Wingdings" pitchFamily="2" charset="2"/>
              <a:buNone/>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Assist members with claims issues with healthcare administrators and other benefit issues.</a:t>
            </a:r>
          </a:p>
          <a:p>
            <a:pPr>
              <a:buFont typeface="Wingdings" pitchFamily="2" charset="2"/>
              <a:buChar char="Ø"/>
              <a:tabLst>
                <a:tab pos="457200" algn="l"/>
              </a:tabLst>
              <a:defRPr/>
            </a:pPr>
            <a:endParaRPr lang="en-US" sz="1600" b="1" dirty="0">
              <a:solidFill>
                <a:schemeClr val="bg2">
                  <a:lumMod val="25000"/>
                </a:schemeClr>
              </a:solidFill>
            </a:endParaRPr>
          </a:p>
          <a:p>
            <a:pPr>
              <a:buFont typeface="Wingdings" pitchFamily="2" charset="2"/>
              <a:buChar char="Ø"/>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Notify active members and retirees upon reaching age 65 of Medicare enrollment 	needs.</a:t>
            </a:r>
          </a:p>
          <a:p>
            <a:pPr>
              <a:buFont typeface="Wingdings" pitchFamily="2" charset="2"/>
              <a:buChar char="Ø"/>
              <a:tabLst>
                <a:tab pos="457200" algn="l"/>
              </a:tabLst>
              <a:defRPr/>
            </a:pPr>
            <a:endParaRPr lang="en-US" sz="1600" b="1" dirty="0">
              <a:solidFill>
                <a:schemeClr val="bg2">
                  <a:lumMod val="25000"/>
                </a:schemeClr>
              </a:solidFill>
            </a:endParaRPr>
          </a:p>
          <a:p>
            <a:pPr>
              <a:buFont typeface="Wingdings" pitchFamily="2" charset="2"/>
              <a:buChar char="Ø"/>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Mail Annual Letters to Assessors in October for benefits effective in the upcoming year</a:t>
            </a:r>
            <a:r>
              <a:rPr lang="en-US" sz="1600" dirty="0">
                <a:solidFill>
                  <a:schemeClr val="bg2">
                    <a:lumMod val="25000"/>
                  </a:schemeClr>
                </a:solidFill>
              </a:rPr>
              <a:t>. 	</a:t>
            </a:r>
            <a:r>
              <a:rPr lang="en-US" sz="1400" dirty="0">
                <a:solidFill>
                  <a:schemeClr val="bg2">
                    <a:lumMod val="25000"/>
                  </a:schemeClr>
                </a:solidFill>
              </a:rPr>
              <a:t>The Annual Letters include: </a:t>
            </a:r>
            <a:r>
              <a:rPr lang="en-US" sz="1400" u="sng" dirty="0">
                <a:solidFill>
                  <a:schemeClr val="bg2">
                    <a:lumMod val="25000"/>
                  </a:schemeClr>
                </a:solidFill>
              </a:rPr>
              <a:t>Agreement to Participate </a:t>
            </a:r>
            <a:r>
              <a:rPr lang="en-US" sz="1400" dirty="0">
                <a:solidFill>
                  <a:schemeClr val="bg2">
                    <a:lumMod val="25000"/>
                  </a:schemeClr>
                </a:solidFill>
              </a:rPr>
              <a:t>in plan for the upcoming year, </a:t>
            </a:r>
            <a:r>
              <a:rPr lang="en-US" sz="1400" u="sng" dirty="0">
                <a:solidFill>
                  <a:schemeClr val="bg2">
                    <a:lumMod val="25000"/>
                  </a:schemeClr>
                </a:solidFill>
              </a:rPr>
              <a:t>Contribution</a:t>
            </a:r>
            <a:r>
              <a:rPr lang="en-US" sz="1400" dirty="0">
                <a:solidFill>
                  <a:schemeClr val="bg2">
                    <a:lumMod val="25000"/>
                  </a:schemeClr>
                </a:solidFill>
              </a:rPr>
              <a:t> 	Letter states what % Assessor’s office will contribute to member’s premiums for the upcoming year, 	and the </a:t>
            </a:r>
            <a:r>
              <a:rPr lang="en-US" sz="1400" u="sng" dirty="0">
                <a:solidFill>
                  <a:schemeClr val="bg2">
                    <a:lumMod val="25000"/>
                  </a:schemeClr>
                </a:solidFill>
              </a:rPr>
              <a:t>Annual Salary Changes </a:t>
            </a:r>
            <a:r>
              <a:rPr lang="en-US" sz="1400" dirty="0">
                <a:solidFill>
                  <a:schemeClr val="bg2">
                    <a:lumMod val="25000"/>
                  </a:schemeClr>
                </a:solidFill>
              </a:rPr>
              <a:t>is for any upcoming salary changes.</a:t>
            </a:r>
          </a:p>
        </p:txBody>
      </p:sp>
      <p:pic>
        <p:nvPicPr>
          <p:cNvPr id="6" name="Picture 6" descr="Ambulance on Apple iOS 11.2">
            <a:extLst>
              <a:ext uri="{FF2B5EF4-FFF2-40B4-BE49-F238E27FC236}">
                <a16:creationId xmlns:a16="http://schemas.microsoft.com/office/drawing/2014/main" id="{03F87FC5-B8A8-49F1-9A85-6E40D3C068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884869"/>
            <a:ext cx="1066800" cy="10201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612847"/>
            <a:ext cx="8564880" cy="5355312"/>
          </a:xfrm>
          <a:prstGeom prst="rect">
            <a:avLst/>
          </a:prstGeom>
        </p:spPr>
        <p:txBody>
          <a:bodyPr wrap="square">
            <a:spAutoFit/>
          </a:bodyPr>
          <a:lstStyle/>
          <a:p>
            <a:pPr>
              <a:tabLst>
                <a:tab pos="457200" algn="l"/>
              </a:tabLst>
              <a:defRPr/>
            </a:pPr>
            <a:endParaRPr lang="en-US" b="1" dirty="0">
              <a:solidFill>
                <a:schemeClr val="bg2">
                  <a:lumMod val="25000"/>
                </a:schemeClr>
              </a:solidFill>
            </a:endParaRPr>
          </a:p>
          <a:p>
            <a:pPr>
              <a:tabLst>
                <a:tab pos="457200" algn="l"/>
              </a:tabLst>
              <a:defRPr/>
            </a:pPr>
            <a:endParaRPr lang="en-US" b="1" dirty="0">
              <a:solidFill>
                <a:schemeClr val="bg2">
                  <a:lumMod val="25000"/>
                </a:schemeClr>
              </a:solidFill>
            </a:endParaRPr>
          </a:p>
          <a:p>
            <a:pPr>
              <a:tabLst>
                <a:tab pos="457200" algn="l"/>
              </a:tabLst>
              <a:defRPr/>
            </a:pPr>
            <a:r>
              <a:rPr lang="en-US" b="1" dirty="0">
                <a:solidFill>
                  <a:schemeClr val="bg2">
                    <a:lumMod val="25000"/>
                  </a:schemeClr>
                </a:solidFill>
              </a:rPr>
              <a:t>All offices are urged to encourage employees to register on </a:t>
            </a:r>
            <a:r>
              <a:rPr lang="en-US" b="1" i="1" dirty="0">
                <a:solidFill>
                  <a:schemeClr val="bg2">
                    <a:lumMod val="25000"/>
                  </a:schemeClr>
                </a:solidFill>
              </a:rPr>
              <a:t>The Health Plan  </a:t>
            </a:r>
            <a:r>
              <a:rPr lang="en-US" b="1" dirty="0">
                <a:solidFill>
                  <a:schemeClr val="bg2">
                    <a:lumMod val="25000"/>
                  </a:schemeClr>
                </a:solidFill>
              </a:rPr>
              <a:t>website (</a:t>
            </a:r>
            <a:r>
              <a:rPr lang="en-US" b="1" i="1" dirty="0">
                <a:solidFill>
                  <a:schemeClr val="bg2">
                    <a:lumMod val="25000"/>
                  </a:schemeClr>
                </a:solidFill>
              </a:rPr>
              <a:t>www.healthplan.org</a:t>
            </a:r>
            <a:r>
              <a:rPr lang="en-US" b="1" dirty="0">
                <a:solidFill>
                  <a:schemeClr val="bg2">
                    <a:lumMod val="25000"/>
                  </a:schemeClr>
                </a:solidFill>
              </a:rPr>
              <a:t>) to be able to view all claims, explanation of benefits, personal information, medical information updates, order new cards and much more.</a:t>
            </a:r>
          </a:p>
          <a:p>
            <a:pPr>
              <a:tabLst>
                <a:tab pos="457200" algn="l"/>
              </a:tabLst>
              <a:defRPr/>
            </a:pPr>
            <a:endParaRPr lang="en-US" b="1" dirty="0">
              <a:solidFill>
                <a:schemeClr val="bg2">
                  <a:lumMod val="25000"/>
                </a:schemeClr>
              </a:solidFill>
            </a:endParaRPr>
          </a:p>
          <a:p>
            <a:pPr>
              <a:tabLst>
                <a:tab pos="457200" algn="l"/>
              </a:tabLst>
              <a:defRPr/>
            </a:pPr>
            <a:endParaRPr lang="en-US" b="1" dirty="0">
              <a:solidFill>
                <a:schemeClr val="bg2">
                  <a:lumMod val="25000"/>
                </a:schemeClr>
              </a:solidFill>
            </a:endParaRPr>
          </a:p>
          <a:p>
            <a:pPr>
              <a:tabLst>
                <a:tab pos="457200" algn="l"/>
              </a:tabLst>
              <a:defRPr/>
            </a:pPr>
            <a:r>
              <a:rPr lang="en-US" b="1" dirty="0">
                <a:solidFill>
                  <a:schemeClr val="bg2">
                    <a:lumMod val="25000"/>
                  </a:schemeClr>
                </a:solidFill>
              </a:rPr>
              <a:t>You are also urged to encourage your employees to have their annual Health “wellness” and Dental “preventative” checkups in addition to annual immunizations (flu, pneumonia, shingles). These visits are at no charge to the member based on the provisions listed in the plan document found on the website (</a:t>
            </a:r>
            <a:r>
              <a:rPr lang="en-US" b="1" i="1" u="sng" dirty="0">
                <a:solidFill>
                  <a:schemeClr val="bg2">
                    <a:lumMod val="25000"/>
                  </a:schemeClr>
                </a:solidFill>
              </a:rPr>
              <a:t>www.louisianaassessors.org</a:t>
            </a:r>
            <a:r>
              <a:rPr lang="en-US" b="1" dirty="0">
                <a:solidFill>
                  <a:schemeClr val="bg2">
                    <a:lumMod val="25000"/>
                  </a:schemeClr>
                </a:solidFill>
              </a:rPr>
              <a:t>). </a:t>
            </a:r>
          </a:p>
          <a:p>
            <a:pPr>
              <a:tabLst>
                <a:tab pos="457200" algn="l"/>
              </a:tabLst>
              <a:defRPr/>
            </a:pPr>
            <a:endParaRPr lang="en-US" b="1" dirty="0">
              <a:solidFill>
                <a:schemeClr val="bg2">
                  <a:lumMod val="25000"/>
                </a:schemeClr>
              </a:solidFill>
            </a:endParaRPr>
          </a:p>
          <a:p>
            <a:pPr>
              <a:tabLst>
                <a:tab pos="457200" algn="l"/>
              </a:tabLst>
              <a:defRPr/>
            </a:pPr>
            <a:endParaRPr lang="en-US" b="1" dirty="0">
              <a:solidFill>
                <a:schemeClr val="bg2">
                  <a:lumMod val="25000"/>
                </a:schemeClr>
              </a:solidFill>
            </a:endParaRPr>
          </a:p>
          <a:p>
            <a:pPr>
              <a:tabLst>
                <a:tab pos="457200" algn="l"/>
              </a:tabLst>
              <a:defRPr/>
            </a:pPr>
            <a:r>
              <a:rPr lang="en-US" b="1" dirty="0">
                <a:solidFill>
                  <a:schemeClr val="bg2">
                    <a:lumMod val="25000"/>
                  </a:schemeClr>
                </a:solidFill>
              </a:rPr>
              <a:t>Members of the Medical plan can call the provider or 888-816-3096 Member Service number on their id card to verify in-network providers. Members can also go to </a:t>
            </a:r>
            <a:r>
              <a:rPr lang="en-US" b="1" i="1" dirty="0">
                <a:solidFill>
                  <a:schemeClr val="accent2">
                    <a:lumMod val="75000"/>
                  </a:schemeClr>
                </a:solidFill>
              </a:rPr>
              <a:t>cigna.com </a:t>
            </a:r>
            <a:r>
              <a:rPr lang="en-US" b="1" dirty="0">
                <a:solidFill>
                  <a:schemeClr val="bg2">
                    <a:lumMod val="25000"/>
                  </a:schemeClr>
                </a:solidFill>
              </a:rPr>
              <a:t>under the “Find a Doctor” tab to find a provider in the area.</a:t>
            </a:r>
          </a:p>
        </p:txBody>
      </p:sp>
      <p:pic>
        <p:nvPicPr>
          <p:cNvPr id="8" name="Graphic 7" descr="Group">
            <a:extLst>
              <a:ext uri="{FF2B5EF4-FFF2-40B4-BE49-F238E27FC236}">
                <a16:creationId xmlns:a16="http://schemas.microsoft.com/office/drawing/2014/main" id="{E515D8D3-5E7F-4059-924A-546DB10D8C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0600" y="1981200"/>
            <a:ext cx="914400" cy="914400"/>
          </a:xfrm>
          <a:prstGeom prst="rect">
            <a:avLst/>
          </a:prstGeom>
        </p:spPr>
      </p:pic>
      <p:pic>
        <p:nvPicPr>
          <p:cNvPr id="16" name="Graphic 15" descr="Stethoscope">
            <a:extLst>
              <a:ext uri="{FF2B5EF4-FFF2-40B4-BE49-F238E27FC236}">
                <a16:creationId xmlns:a16="http://schemas.microsoft.com/office/drawing/2014/main" id="{35C2BC4F-6AF2-4588-A0F5-A58ED1D1B5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14900" y="5603039"/>
            <a:ext cx="631054" cy="685800"/>
          </a:xfrm>
          <a:prstGeom prst="rect">
            <a:avLst/>
          </a:prstGeom>
        </p:spPr>
      </p:pic>
      <p:pic>
        <p:nvPicPr>
          <p:cNvPr id="2050" name="Picture 2" descr="Hugging Face on Google Android 8.1">
            <a:extLst>
              <a:ext uri="{FF2B5EF4-FFF2-40B4-BE49-F238E27FC236}">
                <a16:creationId xmlns:a16="http://schemas.microsoft.com/office/drawing/2014/main" id="{5BCC76AF-75CE-42DD-AD4B-81B258E3C89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1600" y="5603039"/>
            <a:ext cx="1143000" cy="9143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692458"/>
            <a:ext cx="9052560" cy="6878806"/>
          </a:xfrm>
          <a:prstGeom prst="rect">
            <a:avLst/>
          </a:prstGeom>
          <a:noFill/>
        </p:spPr>
        <p:txBody>
          <a:bodyPr wrap="square" rtlCol="0">
            <a:spAutoFit/>
          </a:bodyPr>
          <a:lstStyle/>
          <a:p>
            <a:pPr lvl="1">
              <a:buFont typeface="Wingdings" pitchFamily="2" charset="2"/>
              <a:buChar char="ü"/>
            </a:pPr>
            <a:endParaRPr lang="en-US" sz="1400" dirty="0">
              <a:solidFill>
                <a:srgbClr val="0070C0"/>
              </a:solidFill>
              <a:latin typeface="Garamond" pitchFamily="18" charset="0"/>
            </a:endParaRPr>
          </a:p>
          <a:p>
            <a:pPr>
              <a:tabLst>
                <a:tab pos="457200" algn="l"/>
              </a:tabLst>
              <a:defRPr/>
            </a:pPr>
            <a:r>
              <a:rPr lang="en-US" sz="1500" b="1" dirty="0">
                <a:solidFill>
                  <a:schemeClr val="bg2">
                    <a:lumMod val="25000"/>
                  </a:schemeClr>
                </a:solidFill>
              </a:rPr>
              <a:t>	</a:t>
            </a:r>
          </a:p>
          <a:p>
            <a:pPr>
              <a:tabLst>
                <a:tab pos="457200" algn="l"/>
              </a:tabLst>
              <a:defRPr/>
            </a:pPr>
            <a:r>
              <a:rPr lang="en-US" sz="1500" b="1" dirty="0">
                <a:solidFill>
                  <a:schemeClr val="bg2">
                    <a:lumMod val="25000"/>
                  </a:schemeClr>
                </a:solidFill>
              </a:rPr>
              <a:t>	The LAA Employee Benefits Plan Document is available for viewing on the LAA </a:t>
            </a:r>
          </a:p>
          <a:p>
            <a:pPr>
              <a:tabLst>
                <a:tab pos="457200" algn="l"/>
              </a:tabLst>
              <a:defRPr/>
            </a:pPr>
            <a:r>
              <a:rPr lang="en-US" sz="1500" b="1" dirty="0">
                <a:solidFill>
                  <a:schemeClr val="bg2">
                    <a:lumMod val="25000"/>
                  </a:schemeClr>
                </a:solidFill>
              </a:rPr>
              <a:t>	website (</a:t>
            </a:r>
            <a:r>
              <a:rPr lang="en-US" sz="1500" b="1" i="1" dirty="0">
                <a:solidFill>
                  <a:schemeClr val="bg2">
                    <a:lumMod val="25000"/>
                  </a:schemeClr>
                </a:solidFill>
              </a:rPr>
              <a:t>www.louisianaassessors.org</a:t>
            </a:r>
            <a:r>
              <a:rPr lang="en-US" sz="1500" b="1" dirty="0">
                <a:solidFill>
                  <a:schemeClr val="bg2">
                    <a:lumMod val="25000"/>
                  </a:schemeClr>
                </a:solidFill>
              </a:rPr>
              <a:t>) under the Insurance tab. All forms below can also 	be accessed on the website. These forms can be used to change address, add/terminate  	dependents, name change, etc.</a:t>
            </a:r>
          </a:p>
          <a:p>
            <a:pPr algn="ctr">
              <a:tabLst>
                <a:tab pos="457200" algn="l"/>
              </a:tabLst>
              <a:defRPr/>
            </a:pPr>
            <a:r>
              <a:rPr lang="en-US" sz="1600" b="1" dirty="0">
                <a:solidFill>
                  <a:srgbClr val="5F3817"/>
                </a:solidFill>
              </a:rPr>
              <a:t>Forms on Website</a:t>
            </a:r>
            <a:r>
              <a:rPr lang="en-US" sz="2000" b="1" dirty="0">
                <a:solidFill>
                  <a:srgbClr val="5F3817"/>
                </a:solidFill>
              </a:rPr>
              <a:t>                            </a:t>
            </a:r>
            <a:endParaRPr lang="en-US" sz="1400" b="1" dirty="0">
              <a:solidFill>
                <a:schemeClr val="bg2">
                  <a:lumMod val="25000"/>
                </a:schemeClr>
              </a:solidFill>
            </a:endParaRPr>
          </a:p>
          <a:p>
            <a:pPr algn="ctr">
              <a:tabLst>
                <a:tab pos="457200" algn="l"/>
              </a:tabLst>
              <a:defRPr/>
            </a:pPr>
            <a:endParaRPr lang="en-US" b="1" dirty="0">
              <a:solidFill>
                <a:schemeClr val="bg2">
                  <a:lumMod val="25000"/>
                </a:schemeClr>
              </a:solidFill>
            </a:endParaRPr>
          </a:p>
          <a:p>
            <a:pPr marL="285750" indent="-285750">
              <a:buFont typeface="Wingdings" pitchFamily="2" charset="2"/>
              <a:buChar char="Ø"/>
              <a:tabLst>
                <a:tab pos="457200" algn="l"/>
              </a:tabLst>
              <a:defRPr/>
            </a:pPr>
            <a:r>
              <a:rPr lang="en-US" b="1" i="1" dirty="0">
                <a:solidFill>
                  <a:schemeClr val="bg2">
                    <a:lumMod val="25000"/>
                  </a:schemeClr>
                </a:solidFill>
              </a:rPr>
              <a:t>THE HEALTH PLAN </a:t>
            </a:r>
            <a:r>
              <a:rPr lang="en-US" b="1" dirty="0">
                <a:solidFill>
                  <a:schemeClr val="bg2">
                    <a:lumMod val="25000"/>
                  </a:schemeClr>
                </a:solidFill>
              </a:rPr>
              <a:t>Enrollment/Change Form (Medical and Dental)</a:t>
            </a:r>
          </a:p>
          <a:p>
            <a:pPr>
              <a:tabLst>
                <a:tab pos="457200" algn="l"/>
              </a:tabLst>
              <a:defRPr/>
            </a:pPr>
            <a:r>
              <a:rPr lang="en-US" sz="1400" dirty="0">
                <a:solidFill>
                  <a:schemeClr val="bg2">
                    <a:lumMod val="25000"/>
                  </a:schemeClr>
                </a:solidFill>
              </a:rPr>
              <a:t>	To enroll in the health/dental plan for member and dependent(s) and to make 	any changes to 	current health/dental plan.</a:t>
            </a:r>
          </a:p>
          <a:p>
            <a:pPr lvl="2">
              <a:buFont typeface="Wingdings" pitchFamily="2" charset="2"/>
              <a:buNone/>
              <a:tabLst>
                <a:tab pos="457200" algn="l"/>
              </a:tabLst>
              <a:defRPr/>
            </a:pPr>
            <a:endParaRPr lang="en-US" sz="1400" dirty="0">
              <a:solidFill>
                <a:schemeClr val="bg2">
                  <a:lumMod val="25000"/>
                </a:schemeClr>
              </a:solidFill>
            </a:endParaRPr>
          </a:p>
          <a:p>
            <a:pPr marL="285750" indent="-285750">
              <a:buFont typeface="Wingdings" pitchFamily="2" charset="2"/>
              <a:buChar char="Ø"/>
              <a:tabLst>
                <a:tab pos="457200" algn="l"/>
              </a:tabLst>
              <a:defRPr/>
            </a:pPr>
            <a:r>
              <a:rPr lang="en-US" b="1" dirty="0">
                <a:solidFill>
                  <a:schemeClr val="bg2">
                    <a:lumMod val="25000"/>
                  </a:schemeClr>
                </a:solidFill>
              </a:rPr>
              <a:t>Guardian Enrollment Form (Life &amp; AD&amp;D Enrollment)</a:t>
            </a:r>
          </a:p>
          <a:p>
            <a:pPr>
              <a:buFont typeface="Wingdings" pitchFamily="2" charset="2"/>
              <a:buNone/>
              <a:tabLst>
                <a:tab pos="457200" algn="l"/>
              </a:tabLst>
              <a:defRPr/>
            </a:pPr>
            <a:r>
              <a:rPr lang="en-US" sz="1400" dirty="0">
                <a:solidFill>
                  <a:schemeClr val="bg2">
                    <a:lumMod val="25000"/>
                  </a:schemeClr>
                </a:solidFill>
              </a:rPr>
              <a:t>	To enroll in Life &amp; AD&amp;D plan (can be offered even though new hire may decline health/dental 	benefits) and make any changes. The  Life &amp; AD&amp;D Handbooks are available on LAA 	website.</a:t>
            </a:r>
          </a:p>
          <a:p>
            <a:pPr lvl="2">
              <a:buFont typeface="Wingdings" pitchFamily="2" charset="2"/>
              <a:buNone/>
              <a:tabLst>
                <a:tab pos="457200" algn="l"/>
              </a:tabLst>
              <a:defRPr/>
            </a:pPr>
            <a:endParaRPr lang="en-US" sz="1400" dirty="0">
              <a:solidFill>
                <a:schemeClr val="bg2">
                  <a:lumMod val="25000"/>
                </a:schemeClr>
              </a:solidFill>
            </a:endParaRPr>
          </a:p>
          <a:p>
            <a:pPr marL="285750" indent="-285750">
              <a:buFont typeface="Wingdings" panose="05000000000000000000" pitchFamily="2" charset="2"/>
              <a:buChar char="Ø"/>
              <a:tabLst>
                <a:tab pos="457200" algn="l"/>
              </a:tabLst>
              <a:defRPr/>
            </a:pPr>
            <a:r>
              <a:rPr lang="en-US" b="1" dirty="0">
                <a:solidFill>
                  <a:schemeClr val="bg2">
                    <a:lumMod val="25000"/>
                  </a:schemeClr>
                </a:solidFill>
              </a:rPr>
              <a:t>Guardian Enrollment Form (Vision)</a:t>
            </a:r>
          </a:p>
          <a:p>
            <a:pPr>
              <a:buFont typeface="Wingdings" pitchFamily="2" charset="2"/>
              <a:buNone/>
              <a:tabLst>
                <a:tab pos="457200" algn="l"/>
              </a:tabLst>
              <a:defRPr/>
            </a:pPr>
            <a:r>
              <a:rPr lang="en-US" sz="1400" dirty="0">
                <a:solidFill>
                  <a:schemeClr val="bg2">
                    <a:lumMod val="25000"/>
                  </a:schemeClr>
                </a:solidFill>
              </a:rPr>
              <a:t>	To enroll and make any changes in the vision plan</a:t>
            </a:r>
          </a:p>
          <a:p>
            <a:pPr>
              <a:buFont typeface="Wingdings" pitchFamily="2" charset="2"/>
              <a:buNone/>
              <a:tabLst>
                <a:tab pos="457200" algn="l"/>
              </a:tabLst>
              <a:defRPr/>
            </a:pPr>
            <a:endParaRPr lang="en-US" sz="1400" dirty="0">
              <a:solidFill>
                <a:schemeClr val="bg2">
                  <a:lumMod val="25000"/>
                </a:schemeClr>
              </a:solidFill>
            </a:endParaRPr>
          </a:p>
          <a:p>
            <a:pPr marL="285750" indent="-285750">
              <a:buFont typeface="Wingdings" panose="05000000000000000000" pitchFamily="2" charset="2"/>
              <a:buChar char="Ø"/>
              <a:tabLst>
                <a:tab pos="457200" algn="l"/>
              </a:tabLst>
              <a:defRPr/>
            </a:pPr>
            <a:r>
              <a:rPr lang="en-US" b="1" dirty="0">
                <a:solidFill>
                  <a:schemeClr val="bg2">
                    <a:lumMod val="25000"/>
                  </a:schemeClr>
                </a:solidFill>
              </a:rPr>
              <a:t>Working Spouse Verification Form</a:t>
            </a:r>
          </a:p>
          <a:p>
            <a:pPr>
              <a:tabLst>
                <a:tab pos="457200" algn="l"/>
              </a:tabLst>
              <a:defRPr/>
            </a:pPr>
            <a:r>
              <a:rPr lang="en-US" sz="1400" b="1" dirty="0">
                <a:solidFill>
                  <a:schemeClr val="bg2">
                    <a:lumMod val="25000"/>
                  </a:schemeClr>
                </a:solidFill>
              </a:rPr>
              <a:t>       </a:t>
            </a:r>
            <a:r>
              <a:rPr lang="en-US" sz="1400" dirty="0">
                <a:solidFill>
                  <a:schemeClr val="bg2">
                    <a:lumMod val="25000"/>
                  </a:schemeClr>
                </a:solidFill>
              </a:rPr>
              <a:t>  These forms are emailed to all offices annually. The forms must be completed by members with     	spouses on the Insurance Plan. The form can also be found on the website.  Please fax to the 	number on the form.</a:t>
            </a:r>
          </a:p>
          <a:p>
            <a:endParaRPr lang="en-US" sz="1400" dirty="0">
              <a:solidFill>
                <a:srgbClr val="0070C0"/>
              </a:solidFill>
              <a:latin typeface="Garamond" pitchFamily="18" charset="0"/>
            </a:endParaRPr>
          </a:p>
          <a:p>
            <a:endParaRPr lang="en-US" sz="1400" dirty="0">
              <a:solidFill>
                <a:srgbClr val="0070C0"/>
              </a:solidFill>
              <a:latin typeface="Garamond" pitchFamily="18" charset="0"/>
            </a:endParaRPr>
          </a:p>
          <a:p>
            <a:pPr algn="ctr"/>
            <a:endParaRPr lang="en-US" sz="1400" dirty="0">
              <a:solidFill>
                <a:srgbClr val="0070C0"/>
              </a:solidFill>
              <a:latin typeface="Garamond" pitchFamily="18" charset="0"/>
            </a:endParaRPr>
          </a:p>
          <a:p>
            <a:endParaRPr lang="en-US" sz="1400" dirty="0">
              <a:solidFill>
                <a:srgbClr val="0070C0"/>
              </a:solidFill>
              <a:latin typeface="Garamond" pitchFamily="18" charset="0"/>
            </a:endParaRPr>
          </a:p>
          <a:p>
            <a:pPr algn="ctr"/>
            <a:endParaRPr lang="en-US" dirty="0">
              <a:solidFill>
                <a:srgbClr val="0070C0"/>
              </a:solidFill>
              <a:latin typeface="Garamond" pitchFamily="18" charset="0"/>
            </a:endParaRPr>
          </a:p>
        </p:txBody>
      </p:sp>
      <p:pic>
        <p:nvPicPr>
          <p:cNvPr id="5" name="Graphic 4" descr="Document">
            <a:extLst>
              <a:ext uri="{FF2B5EF4-FFF2-40B4-BE49-F238E27FC236}">
                <a16:creationId xmlns:a16="http://schemas.microsoft.com/office/drawing/2014/main" id="{AE12B45D-D1AE-4279-97AB-917E527C0A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48800" y="692458"/>
            <a:ext cx="762000" cy="838200"/>
          </a:xfrm>
          <a:prstGeom prst="rect">
            <a:avLst/>
          </a:prstGeom>
        </p:spPr>
      </p:pic>
      <p:pic>
        <p:nvPicPr>
          <p:cNvPr id="6" name="Picture 2" descr="Thinking Face on Apple iOS 11.2">
            <a:extLst>
              <a:ext uri="{FF2B5EF4-FFF2-40B4-BE49-F238E27FC236}">
                <a16:creationId xmlns:a16="http://schemas.microsoft.com/office/drawing/2014/main" id="{3C436E4C-5EE6-4CD2-83F0-D46B7121A76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3440" y="692458"/>
            <a:ext cx="762000" cy="55781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219200"/>
            <a:ext cx="9875520" cy="369332"/>
          </a:xfrm>
          <a:prstGeom prst="rect">
            <a:avLst/>
          </a:prstGeom>
          <a:noFill/>
        </p:spPr>
        <p:txBody>
          <a:bodyPr wrap="square" rtlCol="0">
            <a:spAutoFit/>
          </a:bodyPr>
          <a:lstStyle/>
          <a:p>
            <a:endParaRPr lang="en-US" dirty="0"/>
          </a:p>
        </p:txBody>
      </p:sp>
      <p:sp>
        <p:nvSpPr>
          <p:cNvPr id="4" name="TextBox 3"/>
          <p:cNvSpPr txBox="1"/>
          <p:nvPr/>
        </p:nvSpPr>
        <p:spPr>
          <a:xfrm>
            <a:off x="1005840" y="1219200"/>
            <a:ext cx="8869680" cy="4124206"/>
          </a:xfrm>
          <a:prstGeom prst="rect">
            <a:avLst/>
          </a:prstGeom>
          <a:noFill/>
        </p:spPr>
        <p:txBody>
          <a:bodyPr wrap="square" rtlCol="0">
            <a:spAutoFit/>
          </a:bodyPr>
          <a:lstStyle/>
          <a:p>
            <a:endParaRPr lang="en-US" sz="1200" dirty="0">
              <a:solidFill>
                <a:srgbClr val="0070C0"/>
              </a:solidFill>
              <a:latin typeface="Garamond" pitchFamily="18" charset="0"/>
            </a:endParaRPr>
          </a:p>
          <a:p>
            <a:endParaRPr lang="en-US" sz="1200" dirty="0">
              <a:solidFill>
                <a:srgbClr val="0070C0"/>
              </a:solidFill>
              <a:latin typeface="Garamond" pitchFamily="18" charset="0"/>
            </a:endParaRPr>
          </a:p>
          <a:p>
            <a:pPr>
              <a:tabLst>
                <a:tab pos="457200" algn="l"/>
              </a:tabLst>
              <a:defRPr/>
            </a:pPr>
            <a:r>
              <a:rPr lang="en-US" sz="2000" b="1" dirty="0">
                <a:solidFill>
                  <a:schemeClr val="bg2">
                    <a:lumMod val="25000"/>
                  </a:schemeClr>
                </a:solidFill>
              </a:rPr>
              <a:t>Monthly Premiums Payment Method</a:t>
            </a:r>
          </a:p>
          <a:p>
            <a:pPr>
              <a:tabLst>
                <a:tab pos="457200" algn="l"/>
              </a:tabLst>
              <a:defRPr/>
            </a:pPr>
            <a:endParaRPr lang="en-US" sz="2000" b="1" dirty="0">
              <a:solidFill>
                <a:schemeClr val="bg2">
                  <a:lumMod val="25000"/>
                </a:schemeClr>
              </a:solidFill>
            </a:endParaRPr>
          </a:p>
          <a:p>
            <a:pPr>
              <a:tabLst>
                <a:tab pos="457200" algn="l"/>
              </a:tabLst>
              <a:defRPr/>
            </a:pPr>
            <a:endParaRPr lang="en-US" sz="1400" dirty="0">
              <a:solidFill>
                <a:schemeClr val="bg2">
                  <a:lumMod val="25000"/>
                </a:schemeClr>
              </a:solidFill>
            </a:endParaRPr>
          </a:p>
          <a:p>
            <a:pPr>
              <a:buFont typeface="Wingdings" pitchFamily="2" charset="2"/>
              <a:buChar char="Ø"/>
              <a:tabLst>
                <a:tab pos="457200" algn="l"/>
              </a:tabLst>
              <a:defRPr/>
            </a:pPr>
            <a:r>
              <a:rPr lang="en-US" sz="1200" dirty="0">
                <a:solidFill>
                  <a:schemeClr val="bg2">
                    <a:lumMod val="25000"/>
                  </a:schemeClr>
                </a:solidFill>
              </a:rPr>
              <a:t> </a:t>
            </a:r>
            <a:r>
              <a:rPr lang="en-US" sz="1600" b="1" dirty="0">
                <a:solidFill>
                  <a:schemeClr val="bg2">
                    <a:lumMod val="25000"/>
                  </a:schemeClr>
                </a:solidFill>
              </a:rPr>
              <a:t>Automated Clearing House (ACH) </a:t>
            </a:r>
            <a:r>
              <a:rPr lang="en-US" sz="1600" dirty="0">
                <a:solidFill>
                  <a:schemeClr val="bg2">
                    <a:lumMod val="25000"/>
                  </a:schemeClr>
                </a:solidFill>
              </a:rPr>
              <a:t>preferred (no backup documents necessary).</a:t>
            </a:r>
          </a:p>
          <a:p>
            <a:pPr>
              <a:tabLst>
                <a:tab pos="457200" algn="l"/>
              </a:tabLst>
              <a:defRPr/>
            </a:pPr>
            <a:r>
              <a:rPr lang="en-US" sz="1600" dirty="0">
                <a:solidFill>
                  <a:schemeClr val="bg2">
                    <a:lumMod val="25000"/>
                  </a:schemeClr>
                </a:solidFill>
              </a:rPr>
              <a:t>	For instructions on how to set up ACH payments, please contact LAA  office.</a:t>
            </a:r>
          </a:p>
          <a:p>
            <a:pPr>
              <a:tabLst>
                <a:tab pos="457200" algn="l"/>
              </a:tabLst>
              <a:defRPr/>
            </a:pPr>
            <a:endParaRPr lang="en-US" sz="1600" dirty="0">
              <a:solidFill>
                <a:schemeClr val="bg2">
                  <a:lumMod val="25000"/>
                </a:schemeClr>
              </a:solidFill>
            </a:endParaRPr>
          </a:p>
          <a:p>
            <a:pPr>
              <a:buFont typeface="Wingdings" pitchFamily="2" charset="2"/>
              <a:buNone/>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Check</a:t>
            </a:r>
            <a:r>
              <a:rPr lang="en-US" sz="1600" dirty="0">
                <a:solidFill>
                  <a:schemeClr val="bg2">
                    <a:lumMod val="25000"/>
                  </a:schemeClr>
                </a:solidFill>
              </a:rPr>
              <a:t> - for amount invoiced (no backup documents necessary).</a:t>
            </a:r>
          </a:p>
          <a:p>
            <a:pPr>
              <a:buFont typeface="Wingdings" pitchFamily="2" charset="2"/>
              <a:buChar char="Ø"/>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endParaRPr lang="en-US" sz="1600" dirty="0">
              <a:solidFill>
                <a:schemeClr val="bg2">
                  <a:lumMod val="25000"/>
                </a:schemeClr>
              </a:solidFill>
            </a:endParaRPr>
          </a:p>
          <a:p>
            <a:pPr>
              <a:tabLst>
                <a:tab pos="457200" algn="l"/>
              </a:tabLst>
              <a:defRPr/>
            </a:pPr>
            <a:r>
              <a:rPr lang="en-US" sz="1600" dirty="0">
                <a:solidFill>
                  <a:schemeClr val="bg2">
                    <a:lumMod val="25000"/>
                  </a:schemeClr>
                </a:solidFill>
              </a:rPr>
              <a:t>	Invoices are mailed to Assessors’ office by the 20th of the month. Payments are due by the 10th of the following month.</a:t>
            </a:r>
          </a:p>
          <a:p>
            <a:pPr>
              <a:tabLst>
                <a:tab pos="457200" algn="l"/>
              </a:tabLst>
              <a:defRPr/>
            </a:pPr>
            <a:endParaRPr lang="en-US" sz="1400" dirty="0">
              <a:solidFill>
                <a:schemeClr val="bg2">
                  <a:lumMod val="25000"/>
                </a:schemeClr>
              </a:solidFill>
            </a:endParaRPr>
          </a:p>
          <a:p>
            <a:pPr>
              <a:tabLst>
                <a:tab pos="457200" algn="l"/>
              </a:tabLst>
              <a:defRPr/>
            </a:pPr>
            <a:endParaRPr lang="en-US" sz="1200" dirty="0">
              <a:solidFill>
                <a:schemeClr val="bg2">
                  <a:lumMod val="25000"/>
                </a:schemeClr>
              </a:solidFill>
            </a:endParaRPr>
          </a:p>
          <a:p>
            <a:pPr algn="ctr"/>
            <a:endParaRPr lang="en-US" sz="1400" dirty="0">
              <a:solidFill>
                <a:srgbClr val="0070C0"/>
              </a:solidFill>
              <a:latin typeface="Garamond" pitchFamily="18" charset="0"/>
            </a:endParaRPr>
          </a:p>
        </p:txBody>
      </p:sp>
      <p:pic>
        <p:nvPicPr>
          <p:cNvPr id="1026" name="Picture 2" descr="Dollar, Money, Finance, Business, Currency, Paym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879871"/>
            <a:ext cx="1293495" cy="1047990"/>
          </a:xfrm>
          <a:prstGeom prst="rect">
            <a:avLst/>
          </a:prstGeom>
          <a:noFill/>
          <a:extLst>
            <a:ext uri="{909E8E84-426E-40DD-AFC4-6F175D3DCCD1}">
              <a14:hiddenFill xmlns:a14="http://schemas.microsoft.com/office/drawing/2010/main">
                <a:solidFill>
                  <a:srgbClr val="FFFFFF"/>
                </a:solidFill>
              </a14:hiddenFill>
            </a:ext>
          </a:extLst>
        </p:spPr>
      </p:pic>
      <p:pic>
        <p:nvPicPr>
          <p:cNvPr id="5" name="Graphic 4" descr="Email">
            <a:extLst>
              <a:ext uri="{FF2B5EF4-FFF2-40B4-BE49-F238E27FC236}">
                <a16:creationId xmlns:a16="http://schemas.microsoft.com/office/drawing/2014/main" id="{16A07833-0A78-42B0-8882-2924A7D296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24000" y="5181600"/>
            <a:ext cx="914400" cy="914400"/>
          </a:xfrm>
          <a:prstGeom prst="rect">
            <a:avLst/>
          </a:prstGeom>
        </p:spPr>
      </p:pic>
      <p:pic>
        <p:nvPicPr>
          <p:cNvPr id="3074" name="Picture 2" descr="Hugging Face on emojidex 1.0.34">
            <a:extLst>
              <a:ext uri="{FF2B5EF4-FFF2-40B4-BE49-F238E27FC236}">
                <a16:creationId xmlns:a16="http://schemas.microsoft.com/office/drawing/2014/main" id="{D1FCFC5F-9DD1-4262-97CF-0E419C0378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34400" y="5181600"/>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F3B376-2C0D-4011-9C94-3BB9BB45FEF2}"/>
              </a:ext>
            </a:extLst>
          </p:cNvPr>
          <p:cNvSpPr/>
          <p:nvPr/>
        </p:nvSpPr>
        <p:spPr>
          <a:xfrm>
            <a:off x="1600200" y="1289953"/>
            <a:ext cx="8458200" cy="3877985"/>
          </a:xfrm>
          <a:prstGeom prst="rect">
            <a:avLst/>
          </a:prstGeom>
        </p:spPr>
        <p:txBody>
          <a:bodyPr wrap="square">
            <a:spAutoFit/>
          </a:bodyPr>
          <a:lstStyle/>
          <a:p>
            <a:r>
              <a:rPr lang="en-US" sz="2800" dirty="0">
                <a:solidFill>
                  <a:srgbClr val="000000"/>
                </a:solidFill>
                <a:latin typeface="Times New Roman" panose="02020603050405020304" pitchFamily="18" charset="0"/>
              </a:rPr>
              <a:t>                     </a:t>
            </a:r>
            <a:r>
              <a:rPr lang="en-US" sz="2400" b="1" dirty="0">
                <a:solidFill>
                  <a:srgbClr val="FF0000"/>
                </a:solidFill>
                <a:latin typeface="Times New Roman" panose="02020603050405020304" pitchFamily="18" charset="0"/>
              </a:rPr>
              <a:t>Prescription Cost -Effective January 1, 2021</a:t>
            </a:r>
          </a:p>
          <a:p>
            <a:endParaRPr lang="en-US" sz="2000"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Member Deductible/Co-pay: </a:t>
            </a:r>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Annual Calendar Year Deductible for Brand name drugs only: $100 per person </a:t>
            </a:r>
          </a:p>
          <a:p>
            <a:r>
              <a:rPr lang="en-US" b="1" dirty="0">
                <a:solidFill>
                  <a:srgbClr val="000000"/>
                </a:solidFill>
                <a:latin typeface="Times New Roman" panose="02020603050405020304" pitchFamily="18" charset="0"/>
              </a:rPr>
              <a:t>Retail Pharmacy: </a:t>
            </a:r>
            <a:r>
              <a:rPr lang="en-US" dirty="0">
                <a:solidFill>
                  <a:srgbClr val="000000"/>
                </a:solidFill>
                <a:latin typeface="Times New Roman" panose="02020603050405020304" pitchFamily="18" charset="0"/>
              </a:rPr>
              <a:t>1-34 day supply = </a:t>
            </a:r>
            <a:r>
              <a:rPr lang="en-US" b="1" dirty="0">
                <a:solidFill>
                  <a:srgbClr val="000000"/>
                </a:solidFill>
                <a:latin typeface="Times New Roman" panose="02020603050405020304" pitchFamily="18" charset="0"/>
              </a:rPr>
              <a:t>$10.00 Generic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$35.00 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$50.00 Non-Preferred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Retail Pharmacy*: </a:t>
            </a:r>
            <a:r>
              <a:rPr lang="en-US" dirty="0">
                <a:solidFill>
                  <a:srgbClr val="000000"/>
                </a:solidFill>
                <a:latin typeface="Times New Roman" panose="02020603050405020304" pitchFamily="18" charset="0"/>
              </a:rPr>
              <a:t>34 – 90 day supply = </a:t>
            </a:r>
            <a:r>
              <a:rPr lang="en-US" b="1" dirty="0">
                <a:solidFill>
                  <a:srgbClr val="000000"/>
                </a:solidFill>
                <a:latin typeface="Times New Roman" panose="02020603050405020304" pitchFamily="18" charset="0"/>
              </a:rPr>
              <a:t>$25.00 Generic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 </a:t>
            </a:r>
            <a:r>
              <a:rPr lang="en-US" dirty="0">
                <a:solidFill>
                  <a:srgbClr val="000000"/>
                </a:solidFill>
                <a:latin typeface="Times New Roman" panose="02020603050405020304" pitchFamily="18" charset="0"/>
              </a:rPr>
              <a:t>Limited pharmacy network </a:t>
            </a:r>
            <a:r>
              <a:rPr lang="en-US" b="1" dirty="0">
                <a:solidFill>
                  <a:srgbClr val="000000"/>
                </a:solidFill>
                <a:latin typeface="Times New Roman" panose="02020603050405020304" pitchFamily="18" charset="0"/>
              </a:rPr>
              <a:t>$87.50 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$125.00 Non-Preferred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Mail Order pharmacy</a:t>
            </a:r>
            <a:r>
              <a:rPr lang="en-US" dirty="0">
                <a:solidFill>
                  <a:srgbClr val="000000"/>
                </a:solidFill>
                <a:latin typeface="Times New Roman" panose="02020603050405020304" pitchFamily="18" charset="0"/>
              </a:rPr>
              <a:t>: 90 day supply = </a:t>
            </a:r>
            <a:r>
              <a:rPr lang="en-US" b="1" dirty="0">
                <a:solidFill>
                  <a:srgbClr val="000000"/>
                </a:solidFill>
                <a:latin typeface="Times New Roman" panose="02020603050405020304" pitchFamily="18" charset="0"/>
              </a:rPr>
              <a:t>$25.00 Generic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$87.50 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$125.00 Non-Preferred Brand </a:t>
            </a:r>
            <a:endParaRPr lang="en-US" dirty="0"/>
          </a:p>
        </p:txBody>
      </p:sp>
      <p:pic>
        <p:nvPicPr>
          <p:cNvPr id="3" name="Picture 2">
            <a:extLst>
              <a:ext uri="{FF2B5EF4-FFF2-40B4-BE49-F238E27FC236}">
                <a16:creationId xmlns:a16="http://schemas.microsoft.com/office/drawing/2014/main" id="{A72696D2-0114-4713-B301-2E2992F6DE5C}"/>
              </a:ext>
            </a:extLst>
          </p:cNvPr>
          <p:cNvPicPr>
            <a:picLocks noChangeAspect="1"/>
          </p:cNvPicPr>
          <p:nvPr/>
        </p:nvPicPr>
        <p:blipFill>
          <a:blip r:embed="rId2"/>
          <a:stretch>
            <a:fillRect/>
          </a:stretch>
        </p:blipFill>
        <p:spPr>
          <a:xfrm>
            <a:off x="1676400" y="1066800"/>
            <a:ext cx="1788750" cy="696800"/>
          </a:xfrm>
          <a:prstGeom prst="rect">
            <a:avLst/>
          </a:prstGeom>
        </p:spPr>
      </p:pic>
      <p:pic>
        <p:nvPicPr>
          <p:cNvPr id="7" name="Picture 3" descr="C:\Users\dani.winterhalter\AppData\Local\Microsoft\Windows\Temporary Internet Files\Content.IE5\IQ1TLOP1\green_rx_italic[1].png">
            <a:extLst>
              <a:ext uri="{FF2B5EF4-FFF2-40B4-BE49-F238E27FC236}">
                <a16:creationId xmlns:a16="http://schemas.microsoft.com/office/drawing/2014/main" id="{24362FA8-789D-45CD-9447-8EFAFD41B7BA}"/>
              </a:ext>
            </a:extLst>
          </p:cNvPr>
          <p:cNvPicPr>
            <a:picLocks noChangeAspect="1" noChangeArrowheads="1"/>
          </p:cNvPicPr>
          <p:nvPr/>
        </p:nvPicPr>
        <p:blipFill>
          <a:blip r:embed="rId3" cstate="print"/>
          <a:srcRect/>
          <a:stretch>
            <a:fillRect/>
          </a:stretch>
        </p:blipFill>
        <p:spPr bwMode="auto">
          <a:xfrm>
            <a:off x="7995385" y="4571999"/>
            <a:ext cx="2026920" cy="1885891"/>
          </a:xfrm>
          <a:prstGeom prst="rect">
            <a:avLst/>
          </a:prstGeom>
          <a:noFill/>
        </p:spPr>
      </p:pic>
      <p:pic>
        <p:nvPicPr>
          <p:cNvPr id="8" name="Picture 4" descr="C:\Users\dani.winterhalter\AppData\Local\Microsoft\Windows\Temporary Internet Files\Content.IE5\TZC8MXCM\prescription-drugs[1].jpg">
            <a:extLst>
              <a:ext uri="{FF2B5EF4-FFF2-40B4-BE49-F238E27FC236}">
                <a16:creationId xmlns:a16="http://schemas.microsoft.com/office/drawing/2014/main" id="{83D557AD-E420-4BA6-B240-62E90F701BF6}"/>
              </a:ext>
            </a:extLst>
          </p:cNvPr>
          <p:cNvPicPr>
            <a:picLocks noChangeAspect="1" noChangeArrowheads="1"/>
          </p:cNvPicPr>
          <p:nvPr/>
        </p:nvPicPr>
        <p:blipFill>
          <a:blip r:embed="rId4" cstate="print"/>
          <a:srcRect/>
          <a:stretch>
            <a:fillRect/>
          </a:stretch>
        </p:blipFill>
        <p:spPr bwMode="auto">
          <a:xfrm>
            <a:off x="914400" y="5094401"/>
            <a:ext cx="1655712" cy="135145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4648200"/>
            <a:ext cx="5029200" cy="369332"/>
          </a:xfrm>
          <a:prstGeom prst="rect">
            <a:avLst/>
          </a:prstGeom>
          <a:noFill/>
        </p:spPr>
        <p:txBody>
          <a:bodyPr wrap="square" rtlCol="0">
            <a:spAutoFit/>
          </a:bodyPr>
          <a:lstStyle/>
          <a:p>
            <a:r>
              <a:rPr lang="en-US" dirty="0">
                <a:solidFill>
                  <a:srgbClr val="0070C0"/>
                </a:solidFill>
                <a:latin typeface="Garamond" pitchFamily="18" charset="0"/>
              </a:rPr>
              <a:t>          </a:t>
            </a:r>
          </a:p>
        </p:txBody>
      </p:sp>
      <p:sp>
        <p:nvSpPr>
          <p:cNvPr id="2" name="Rectangle 1"/>
          <p:cNvSpPr/>
          <p:nvPr/>
        </p:nvSpPr>
        <p:spPr>
          <a:xfrm>
            <a:off x="2209800" y="1175028"/>
            <a:ext cx="6248400" cy="5740033"/>
          </a:xfrm>
          <a:prstGeom prst="rect">
            <a:avLst/>
          </a:prstGeom>
        </p:spPr>
        <p:txBody>
          <a:bodyPr wrap="square">
            <a:spAutoFit/>
          </a:bodyPr>
          <a:lstStyle/>
          <a:p>
            <a:pPr algn="ctr">
              <a:spcBef>
                <a:spcPct val="50000"/>
              </a:spcBef>
              <a:defRPr/>
            </a:pPr>
            <a:endParaRPr lang="en-US" sz="1600" b="1" dirty="0">
              <a:solidFill>
                <a:schemeClr val="bg2">
                  <a:lumMod val="25000"/>
                </a:schemeClr>
              </a:solidFill>
            </a:endParaRPr>
          </a:p>
          <a:p>
            <a:pPr algn="ctr">
              <a:spcBef>
                <a:spcPct val="50000"/>
              </a:spcBef>
              <a:defRPr/>
            </a:pPr>
            <a:endParaRPr lang="en-US" b="1" dirty="0">
              <a:solidFill>
                <a:schemeClr val="bg2">
                  <a:lumMod val="25000"/>
                </a:schemeClr>
              </a:solidFill>
            </a:endParaRPr>
          </a:p>
          <a:p>
            <a:pPr algn="ctr">
              <a:spcBef>
                <a:spcPct val="50000"/>
              </a:spcBef>
              <a:defRPr/>
            </a:pPr>
            <a:endParaRPr lang="en-US" b="1" dirty="0">
              <a:solidFill>
                <a:schemeClr val="bg2">
                  <a:lumMod val="25000"/>
                </a:schemeClr>
              </a:solidFill>
            </a:endParaRPr>
          </a:p>
          <a:p>
            <a:pPr algn="ctr">
              <a:spcBef>
                <a:spcPct val="50000"/>
              </a:spcBef>
              <a:defRPr/>
            </a:pPr>
            <a:endParaRPr lang="en-US" b="1" dirty="0">
              <a:solidFill>
                <a:schemeClr val="bg2">
                  <a:lumMod val="25000"/>
                </a:schemeClr>
              </a:solidFill>
            </a:endParaRPr>
          </a:p>
          <a:p>
            <a:pPr algn="ctr">
              <a:spcBef>
                <a:spcPct val="50000"/>
              </a:spcBef>
              <a:defRPr/>
            </a:pPr>
            <a:r>
              <a:rPr lang="en-US" b="1" dirty="0">
                <a:solidFill>
                  <a:schemeClr val="bg2">
                    <a:lumMod val="25000"/>
                  </a:schemeClr>
                </a:solidFill>
              </a:rPr>
              <a:t>Insurance Fund</a:t>
            </a:r>
          </a:p>
          <a:p>
            <a:pPr algn="ctr">
              <a:spcBef>
                <a:spcPct val="50000"/>
              </a:spcBef>
              <a:defRPr/>
            </a:pPr>
            <a:r>
              <a:rPr lang="en-US" b="1" dirty="0">
                <a:solidFill>
                  <a:schemeClr val="bg2">
                    <a:lumMod val="25000"/>
                  </a:schemeClr>
                </a:solidFill>
              </a:rPr>
              <a:t>225-928-8886 Phone</a:t>
            </a:r>
          </a:p>
          <a:p>
            <a:pPr algn="ctr">
              <a:spcBef>
                <a:spcPct val="50000"/>
              </a:spcBef>
              <a:defRPr/>
            </a:pPr>
            <a:r>
              <a:rPr lang="en-US" b="1" dirty="0">
                <a:solidFill>
                  <a:schemeClr val="bg2">
                    <a:lumMod val="25000"/>
                  </a:schemeClr>
                </a:solidFill>
              </a:rPr>
              <a:t>800-925-4446 Toll Free</a:t>
            </a:r>
          </a:p>
          <a:p>
            <a:pPr algn="ctr">
              <a:spcBef>
                <a:spcPct val="50000"/>
              </a:spcBef>
              <a:defRPr/>
            </a:pPr>
            <a:r>
              <a:rPr lang="en-US" b="1" dirty="0">
                <a:solidFill>
                  <a:schemeClr val="bg2">
                    <a:lumMod val="25000"/>
                  </a:schemeClr>
                </a:solidFill>
              </a:rPr>
              <a:t>225-928-4677 Fax</a:t>
            </a:r>
          </a:p>
          <a:p>
            <a:pPr algn="ctr">
              <a:spcBef>
                <a:spcPct val="50000"/>
              </a:spcBef>
              <a:defRPr/>
            </a:pPr>
            <a:r>
              <a:rPr lang="en-US" b="1" dirty="0">
                <a:solidFill>
                  <a:schemeClr val="bg2">
                    <a:lumMod val="25000"/>
                  </a:schemeClr>
                </a:solidFill>
              </a:rPr>
              <a:t>PO Box 14699</a:t>
            </a:r>
          </a:p>
          <a:p>
            <a:pPr algn="ctr">
              <a:spcBef>
                <a:spcPct val="50000"/>
              </a:spcBef>
              <a:defRPr/>
            </a:pPr>
            <a:r>
              <a:rPr lang="en-US" b="1" dirty="0">
                <a:solidFill>
                  <a:schemeClr val="bg2">
                    <a:lumMod val="25000"/>
                  </a:schemeClr>
                </a:solidFill>
              </a:rPr>
              <a:t>Baton Rouge, LA 70898-4699</a:t>
            </a:r>
          </a:p>
          <a:p>
            <a:pPr algn="ctr">
              <a:spcBef>
                <a:spcPct val="50000"/>
              </a:spcBef>
              <a:defRPr/>
            </a:pPr>
            <a:r>
              <a:rPr lang="en-US" b="1" i="1" dirty="0">
                <a:solidFill>
                  <a:srgbClr val="5F3817"/>
                </a:solidFill>
              </a:rPr>
              <a:t>Pat Steele – Insurance Benefits Coordinator</a:t>
            </a:r>
          </a:p>
          <a:p>
            <a:pPr algn="ctr">
              <a:spcBef>
                <a:spcPct val="50000"/>
              </a:spcBef>
              <a:defRPr/>
            </a:pPr>
            <a:r>
              <a:rPr lang="en-US" b="1" i="1" dirty="0">
                <a:solidFill>
                  <a:srgbClr val="5F3817"/>
                </a:solidFill>
              </a:rPr>
              <a:t>Kathy Bertrand – Executive Director</a:t>
            </a:r>
          </a:p>
          <a:p>
            <a:pPr algn="ctr">
              <a:spcBef>
                <a:spcPct val="50000"/>
              </a:spcBef>
              <a:defRPr/>
            </a:pPr>
            <a:endParaRPr lang="en-US" b="1" dirty="0">
              <a:solidFill>
                <a:schemeClr val="bg2">
                  <a:lumMod val="25000"/>
                </a:schemeClr>
              </a:solidFill>
            </a:endParaRPr>
          </a:p>
          <a:p>
            <a:pPr algn="ctr">
              <a:spcBef>
                <a:spcPct val="50000"/>
              </a:spcBef>
              <a:defRPr/>
            </a:pPr>
            <a:endParaRPr lang="en-US" b="1" dirty="0">
              <a:solidFill>
                <a:schemeClr val="bg2">
                  <a:lumMod val="25000"/>
                </a:schemeClr>
              </a:solidFill>
            </a:endParaRPr>
          </a:p>
        </p:txBody>
      </p:sp>
      <p:pic>
        <p:nvPicPr>
          <p:cNvPr id="4" name="Picture 3" descr="A picture containing text&#10;&#10;Description automatically generated">
            <a:extLst>
              <a:ext uri="{FF2B5EF4-FFF2-40B4-BE49-F238E27FC236}">
                <a16:creationId xmlns:a16="http://schemas.microsoft.com/office/drawing/2014/main" id="{C8453F13-66F0-45C6-9AFF-23EF38F2B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990601"/>
            <a:ext cx="6248400" cy="176007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dani.winterhalter\AppData\Local\Microsoft\Windows\Temporary Internet Files\Content.IE5\5H3MQBSH\large-medical-pills-33.3-3630[1].gif"/>
          <p:cNvPicPr>
            <a:picLocks noChangeAspect="1" noChangeArrowheads="1"/>
          </p:cNvPicPr>
          <p:nvPr/>
        </p:nvPicPr>
        <p:blipFill>
          <a:blip r:embed="rId2" cstate="print"/>
          <a:srcRect/>
          <a:stretch>
            <a:fillRect/>
          </a:stretch>
        </p:blipFill>
        <p:spPr bwMode="auto">
          <a:xfrm>
            <a:off x="1243280" y="5731333"/>
            <a:ext cx="661720" cy="583638"/>
          </a:xfrm>
          <a:prstGeom prst="rect">
            <a:avLst/>
          </a:prstGeom>
          <a:noFill/>
        </p:spPr>
      </p:pic>
      <p:sp>
        <p:nvSpPr>
          <p:cNvPr id="2" name="Rectangle 1">
            <a:extLst>
              <a:ext uri="{FF2B5EF4-FFF2-40B4-BE49-F238E27FC236}">
                <a16:creationId xmlns:a16="http://schemas.microsoft.com/office/drawing/2014/main" id="{6186D9AD-0FF3-4EA3-88AB-B21E1E0212C2}"/>
              </a:ext>
            </a:extLst>
          </p:cNvPr>
          <p:cNvSpPr/>
          <p:nvPr/>
        </p:nvSpPr>
        <p:spPr>
          <a:xfrm>
            <a:off x="2749858" y="2819400"/>
            <a:ext cx="5486400" cy="3139321"/>
          </a:xfrm>
          <a:prstGeom prst="rect">
            <a:avLst/>
          </a:prstGeom>
        </p:spPr>
        <p:txBody>
          <a:bodyPr>
            <a:spAutoFit/>
          </a:bodyPr>
          <a:lstStyle/>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latin typeface="Calibri" panose="020F050202020403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8605CFF6-0BCA-4FEB-9FCB-653F62F7282F}"/>
              </a:ext>
            </a:extLst>
          </p:cNvPr>
          <p:cNvSpPr/>
          <p:nvPr/>
        </p:nvSpPr>
        <p:spPr>
          <a:xfrm>
            <a:off x="2743200" y="2745901"/>
            <a:ext cx="6553200" cy="646331"/>
          </a:xfrm>
          <a:prstGeom prst="rect">
            <a:avLst/>
          </a:prstGeom>
        </p:spPr>
        <p:txBody>
          <a:bodyPr wrap="square">
            <a:spAutoFit/>
          </a:bodyPr>
          <a:lstStyle/>
          <a:p>
            <a:endParaRPr lang="en-US" dirty="0">
              <a:latin typeface="Calibri" panose="020F0502020204030204" pitchFamily="34" charset="0"/>
              <a:ea typeface="Calibri" panose="020F0502020204030204" pitchFamily="34" charset="0"/>
            </a:endParaRPr>
          </a:p>
          <a:p>
            <a:endParaRPr lang="en-US" dirty="0">
              <a:latin typeface="Calibri" panose="020F0502020204030204" pitchFamily="34" charset="0"/>
              <a:ea typeface="Calibri" panose="020F0502020204030204" pitchFamily="34" charset="0"/>
            </a:endParaRPr>
          </a:p>
        </p:txBody>
      </p:sp>
      <p:sp>
        <p:nvSpPr>
          <p:cNvPr id="4" name="Rectangle 3">
            <a:extLst>
              <a:ext uri="{FF2B5EF4-FFF2-40B4-BE49-F238E27FC236}">
                <a16:creationId xmlns:a16="http://schemas.microsoft.com/office/drawing/2014/main" id="{058BA127-3607-48A1-8869-869CE277726C}"/>
              </a:ext>
            </a:extLst>
          </p:cNvPr>
          <p:cNvSpPr/>
          <p:nvPr/>
        </p:nvSpPr>
        <p:spPr>
          <a:xfrm>
            <a:off x="1181100" y="899241"/>
            <a:ext cx="8610600" cy="4832092"/>
          </a:xfrm>
          <a:prstGeom prst="rect">
            <a:avLst/>
          </a:prstGeom>
        </p:spPr>
        <p:txBody>
          <a:bodyPr wrap="square">
            <a:spAutoFit/>
          </a:bodyPr>
          <a:lstStyle/>
          <a:p>
            <a:pPr algn="ctr"/>
            <a:r>
              <a:rPr lang="en-US" sz="2000" b="1" dirty="0"/>
              <a:t>Facts and Question</a:t>
            </a:r>
            <a:r>
              <a:rPr lang="en-US" sz="2000" b="1" dirty="0">
                <a:solidFill>
                  <a:srgbClr val="1F497D"/>
                </a:solidFill>
                <a:latin typeface="Calibri" panose="020F0502020204030204" pitchFamily="34" charset="0"/>
                <a:ea typeface="Calibri" panose="020F0502020204030204" pitchFamily="34" charset="0"/>
              </a:rPr>
              <a:t> </a:t>
            </a:r>
          </a:p>
          <a:p>
            <a:pPr algn="ctr"/>
            <a:endParaRPr lang="en-US" dirty="0">
              <a:solidFill>
                <a:srgbClr val="1F497D"/>
              </a:solidFill>
              <a:latin typeface="Calibri" panose="020F0502020204030204" pitchFamily="34" charset="0"/>
              <a:ea typeface="Calibri" panose="020F0502020204030204" pitchFamily="34" charset="0"/>
            </a:endParaRPr>
          </a:p>
          <a:p>
            <a:r>
              <a:rPr lang="en-US" dirty="0">
                <a:solidFill>
                  <a:srgbClr val="1F497D"/>
                </a:solidFill>
                <a:latin typeface="Calibri" panose="020F0502020204030204" pitchFamily="34" charset="0"/>
                <a:ea typeface="Calibri" panose="020F0502020204030204" pitchFamily="34" charset="0"/>
              </a:rPr>
              <a:t>1.  Is there any way that an emergency room doctor who is not in network, be covered in network? Yes, a provider must complete a form and submit to </a:t>
            </a:r>
            <a:r>
              <a:rPr lang="en-US" b="1" i="1" dirty="0">
                <a:solidFill>
                  <a:srgbClr val="1F497D"/>
                </a:solidFill>
                <a:latin typeface="Calibri" panose="020F0502020204030204" pitchFamily="34" charset="0"/>
                <a:ea typeface="Calibri" panose="020F0502020204030204" pitchFamily="34" charset="0"/>
              </a:rPr>
              <a:t>The Health Plan </a:t>
            </a:r>
            <a:r>
              <a:rPr lang="en-US" dirty="0">
                <a:solidFill>
                  <a:srgbClr val="1F497D"/>
                </a:solidFill>
                <a:latin typeface="Calibri" panose="020F0502020204030204" pitchFamily="34" charset="0"/>
                <a:ea typeface="Calibri" panose="020F0502020204030204" pitchFamily="34" charset="0"/>
              </a:rPr>
              <a:t>to be an ‘in network’ provider. Also, if you are seeing a doctor for an actual ‘emergency visit’, the doctor you are seeing should be coded as ‘in network’.</a:t>
            </a:r>
          </a:p>
          <a:p>
            <a:endParaRPr lang="en-US" dirty="0">
              <a:solidFill>
                <a:srgbClr val="1F497D"/>
              </a:solidFill>
              <a:latin typeface="Calibri" panose="020F0502020204030204" pitchFamily="34" charset="0"/>
              <a:ea typeface="Calibri" panose="020F0502020204030204" pitchFamily="34" charset="0"/>
            </a:endParaRPr>
          </a:p>
          <a:p>
            <a:r>
              <a:rPr lang="en-US" dirty="0">
                <a:solidFill>
                  <a:srgbClr val="1F497D"/>
                </a:solidFill>
                <a:latin typeface="Calibri" panose="020F0502020204030204" pitchFamily="34" charset="0"/>
                <a:ea typeface="Calibri" panose="020F0502020204030204" pitchFamily="34" charset="0"/>
              </a:rPr>
              <a:t>2.  How many years of service do you need to receive full insurance  benefits when you are eligible to retire? Assessor’s office will pay the member’s monthly premiums if they have worked 20 years of service. Effective August 2014 - those members hired after August 2014  must have 12 of the 20  years of service in that particular Assessor’s office in order for their insurance premiums to be paid by the office. Of course, the member must be eligible to retire.</a:t>
            </a:r>
          </a:p>
          <a:p>
            <a:endParaRPr lang="en-US" dirty="0">
              <a:solidFill>
                <a:srgbClr val="1F497D"/>
              </a:solidFill>
              <a:latin typeface="Calibri" panose="020F0502020204030204" pitchFamily="34" charset="0"/>
              <a:ea typeface="Calibri" panose="020F0502020204030204" pitchFamily="34" charset="0"/>
            </a:endParaRPr>
          </a:p>
          <a:p>
            <a:r>
              <a:rPr lang="en-US" dirty="0">
                <a:solidFill>
                  <a:srgbClr val="1F497D"/>
                </a:solidFill>
                <a:latin typeface="Calibri" panose="020F0502020204030204" pitchFamily="34" charset="0"/>
                <a:ea typeface="Calibri" panose="020F0502020204030204" pitchFamily="34" charset="0"/>
              </a:rPr>
              <a:t>3.  Can you include your spouse on your insurance policy once you retire? Yes, your spouse can be included in your insurance benefits if they are enrolled in benefits at least 30 days prior to you retiring.</a:t>
            </a:r>
          </a:p>
        </p:txBody>
      </p:sp>
      <p:pic>
        <p:nvPicPr>
          <p:cNvPr id="1028" name="Picture 4" descr="Hospital on Apple iOS 11.2">
            <a:extLst>
              <a:ext uri="{FF2B5EF4-FFF2-40B4-BE49-F238E27FC236}">
                <a16:creationId xmlns:a16="http://schemas.microsoft.com/office/drawing/2014/main" id="{631FA448-246F-415B-B341-7B7375DF0A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24900" y="5334000"/>
            <a:ext cx="1143000" cy="941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1369</TotalTime>
  <Words>1217</Words>
  <Application>Microsoft Office PowerPoint</Application>
  <PresentationFormat>Custom</PresentationFormat>
  <Paragraphs>136</Paragraphs>
  <Slides>13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Baskerville Old Face</vt:lpstr>
      <vt:lpstr>Bookman Old Style</vt:lpstr>
      <vt:lpstr>Calibri</vt:lpstr>
      <vt:lpstr>Century Gothic</vt:lpstr>
      <vt:lpstr>Garamond</vt:lpstr>
      <vt:lpstr>Times New Roman</vt:lpstr>
      <vt:lpstr>Wingdings</vt:lpstr>
      <vt:lpstr>Wingdings 2</vt:lpstr>
      <vt:lpstr>Austin</vt:lpstr>
      <vt:lpstr>2021 Conference</vt:lpstr>
      <vt:lpstr>          Louisiana  Assessors’  Insurance  Fund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Facts and Question</vt:lpstr>
      <vt:lpstr>PowerPoint Presentation</vt:lpstr>
      <vt:lpstr>      Medical Claim Process through THP</vt:lpstr>
      <vt:lpstr>Current LAA Medical Benefits</vt:lpstr>
    </vt:vector>
  </TitlesOfParts>
  <Company>USI Insurance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Louisiana Assessors’ Association</dc:title>
  <dc:creator>dani.winterhalter</dc:creator>
  <cp:lastModifiedBy>Pat Steele</cp:lastModifiedBy>
  <cp:revision>115</cp:revision>
  <dcterms:created xsi:type="dcterms:W3CDTF">2015-08-24T13:31:33Z</dcterms:created>
  <dcterms:modified xsi:type="dcterms:W3CDTF">2021-04-29T17:36:31Z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1124404912</vt:i4>
  </property>
  <property fmtid="{D5CDD505-2E9C-101B-9397-08002B2CF9AE}" pid="3" name="_NewReviewCycle">
    <vt:lpwstr/>
  </property>
  <property fmtid="{D5CDD505-2E9C-101B-9397-08002B2CF9AE}" pid="4" name="_EmailSubject">
    <vt:lpwstr>LAA:  Updated PowerPoint / Drug List</vt:lpwstr>
  </property>
  <property fmtid="{D5CDD505-2E9C-101B-9397-08002B2CF9AE}" pid="5" name="_AuthorEmail">
    <vt:lpwstr>Dani.Winterhalter@usi.biz</vt:lpwstr>
  </property>
  <property fmtid="{D5CDD505-2E9C-101B-9397-08002B2CF9AE}" pid="6" name="_AuthorEmailDisplayName">
    <vt:lpwstr>Dani Winterhalter</vt:lpwstr>
  </property>
</Properties>
</file>