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6"/>
  </p:notesMasterIdLst>
  <p:handoutMasterIdLst>
    <p:handoutMasterId r:id="rId17"/>
  </p:handoutMasterIdLst>
  <p:sldIdLst>
    <p:sldId id="282" r:id="rId3"/>
    <p:sldId id="259" r:id="rId4"/>
    <p:sldId id="271" r:id="rId5"/>
    <p:sldId id="272" r:id="rId6"/>
    <p:sldId id="273" r:id="rId7"/>
    <p:sldId id="286" r:id="rId8"/>
    <p:sldId id="287" r:id="rId9"/>
    <p:sldId id="283" r:id="rId10"/>
    <p:sldId id="280" r:id="rId11"/>
    <p:sldId id="288" r:id="rId12"/>
    <p:sldId id="284" r:id="rId13"/>
    <p:sldId id="289" r:id="rId14"/>
    <p:sldId id="29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98" d="100"/>
          <a:sy n="98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27325D-7C6B-4659-A656-A772019985A7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B6F1DE-7011-44EB-ACA9-621AFE57E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5FD80F-0FDC-4A05-9EF1-C028EC4EDC0A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6039D5-9119-4C2A-87C5-029C8B6BF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3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3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4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4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9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2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92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6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4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20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</a:t>
            </a:r>
            <a:r>
              <a:rPr lang="en-US" dirty="0" smtClean="0"/>
              <a:t>by: </a:t>
            </a:r>
          </a:p>
          <a:p>
            <a:r>
              <a:rPr lang="en-US" dirty="0" smtClean="0"/>
              <a:t>G.S. Curran &amp; Co.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GASB 68</a:t>
            </a:r>
            <a:br>
              <a:rPr lang="en-US" dirty="0" smtClean="0"/>
            </a:br>
            <a:r>
              <a:rPr lang="en-US" sz="2000" dirty="0" smtClean="0"/>
              <a:t>for cost </a:t>
            </a:r>
            <a:r>
              <a:rPr lang="en-US" sz="2000" dirty="0"/>
              <a:t>sharing employers of the </a:t>
            </a:r>
            <a:br>
              <a:rPr lang="en-US" sz="2000" dirty="0"/>
            </a:br>
            <a:r>
              <a:rPr lang="en-US" sz="2000" dirty="0" smtClean="0"/>
              <a:t>ASSESSORS’ RETIREMENT FUND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 expense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520081"/>
              </p:ext>
            </p:extLst>
          </p:nvPr>
        </p:nvGraphicFramePr>
        <p:xfrm>
          <a:off x="2265080" y="2293005"/>
          <a:ext cx="7524376" cy="4242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6588"/>
                <a:gridCol w="2847788"/>
              </a:tblGrid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 of Pension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$8,445,473 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</a:t>
                      </a:r>
                      <a:r>
                        <a:rPr lang="en-US" baseline="0" dirty="0" smtClean="0"/>
                        <a:t> on Total Pension Liability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24,678,438 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Changes in Benefit Terms (COLA)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1,896,120 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Amortization</a:t>
                      </a:r>
                      <a:r>
                        <a:rPr lang="en-US" baseline="0" dirty="0" smtClean="0"/>
                        <a:t> of Experience (Gain)/Loss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(886,035)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Amortization of Assumption (Gain)/Loss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1,367,693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Member Contributions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(3,292,049)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Earnings on</a:t>
                      </a:r>
                      <a:r>
                        <a:rPr lang="en-US" baseline="0" dirty="0" smtClean="0"/>
                        <a:t> Investments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(21,524,702)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Amortization of Investment</a:t>
                      </a:r>
                      <a:r>
                        <a:rPr lang="en-US" baseline="0" dirty="0" smtClean="0"/>
                        <a:t> (Gain)/Loss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(893,727)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Administrative</a:t>
                      </a:r>
                      <a:r>
                        <a:rPr lang="en-US" baseline="0" dirty="0" smtClean="0"/>
                        <a:t> 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315,204 </a:t>
                      </a:r>
                    </a:p>
                  </a:txBody>
                  <a:tcPr/>
                </a:tc>
              </a:tr>
              <a:tr h="385661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Collective Pension 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$10,106,415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1"/>
          <p:cNvSpPr txBox="1">
            <a:spLocks/>
          </p:cNvSpPr>
          <p:nvPr/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4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 algn="ctr">
              <a:buNone/>
            </a:pPr>
            <a:r>
              <a:rPr lang="en-US" sz="2400" dirty="0" smtClean="0"/>
              <a:t>Assessors’ Collective Pension for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93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GASB 68 allows system to defer a part of the gains and losses due to experience, assumption changes and investments</a:t>
            </a:r>
          </a:p>
          <a:p>
            <a:r>
              <a:rPr lang="en-US" dirty="0" smtClean="0"/>
              <a:t>Experience and assumption gains and losses amortized over expected remaining service lives (ERSL) of all members (including </a:t>
            </a:r>
            <a:r>
              <a:rPr lang="en-US" dirty="0" err="1" smtClean="0"/>
              <a:t>inactives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Total future service of active employees divided by number of active and inactive participants as of the </a:t>
            </a:r>
            <a:r>
              <a:rPr lang="en-US" u="sng" dirty="0" smtClean="0"/>
              <a:t>beginning</a:t>
            </a:r>
            <a:r>
              <a:rPr lang="en-US" dirty="0" smtClean="0"/>
              <a:t> of the measurement period</a:t>
            </a:r>
          </a:p>
          <a:p>
            <a:pPr lvl="1"/>
            <a:r>
              <a:rPr lang="en-US" dirty="0" smtClean="0"/>
              <a:t>Total future service </a:t>
            </a:r>
            <a:r>
              <a:rPr lang="en-US" dirty="0"/>
              <a:t>=  </a:t>
            </a:r>
            <a:r>
              <a:rPr lang="en-US" dirty="0" smtClean="0"/>
              <a:t>7,741</a:t>
            </a:r>
          </a:p>
          <a:p>
            <a:pPr lvl="1"/>
            <a:r>
              <a:rPr lang="en-US" dirty="0" smtClean="0"/>
              <a:t>Number of active and inactive participants = </a:t>
            </a:r>
            <a:r>
              <a:rPr lang="en-US" dirty="0"/>
              <a:t> </a:t>
            </a:r>
            <a:r>
              <a:rPr lang="en-US" dirty="0" smtClean="0"/>
              <a:t>1,358 </a:t>
            </a:r>
          </a:p>
          <a:p>
            <a:pPr lvl="1"/>
            <a:r>
              <a:rPr lang="en-US" dirty="0" smtClean="0"/>
              <a:t>Average = 5.70</a:t>
            </a:r>
          </a:p>
          <a:p>
            <a:pPr lvl="1"/>
            <a:r>
              <a:rPr lang="en-US" dirty="0" smtClean="0"/>
              <a:t>Rounded number (6) is ERSL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 expense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6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Investment gains and losses amortized over 5 years</a:t>
            </a:r>
          </a:p>
          <a:p>
            <a:r>
              <a:rPr lang="en-US" dirty="0"/>
              <a:t>These amortizations get recognized in collective pension expense</a:t>
            </a:r>
          </a:p>
          <a:p>
            <a:r>
              <a:rPr lang="en-US" dirty="0"/>
              <a:t>Amounts not recognized get added to deferred inflows or outflows</a:t>
            </a:r>
          </a:p>
          <a:p>
            <a:r>
              <a:rPr lang="en-US" dirty="0"/>
              <a:t>Benefit changes are recognized in pension expense immediately</a:t>
            </a:r>
          </a:p>
          <a:p>
            <a:r>
              <a:rPr lang="en-US" dirty="0"/>
              <a:t>Contributions from employers and non-employer contributing entities are not recognized in expense, but shown as revenue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Pension expense</a:t>
            </a:r>
          </a:p>
        </p:txBody>
      </p:sp>
    </p:spTree>
    <p:extLst>
      <p:ext uri="{BB962C8B-B14F-4D97-AF65-F5344CB8AC3E}">
        <p14:creationId xmlns:p14="http://schemas.microsoft.com/office/powerpoint/2010/main" val="140216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9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Collective Net Pension Liability</a:t>
            </a:r>
          </a:p>
          <a:p>
            <a:r>
              <a:rPr lang="en-US" dirty="0" smtClean="0"/>
              <a:t>Discount Rate</a:t>
            </a:r>
          </a:p>
          <a:p>
            <a:r>
              <a:rPr lang="en-US" dirty="0" smtClean="0"/>
              <a:t>Employer’s Proportion</a:t>
            </a:r>
          </a:p>
          <a:p>
            <a:r>
              <a:rPr lang="en-US" dirty="0" smtClean="0"/>
              <a:t>Pension Expense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32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Assessors’ Retirement Fund: a cost sharing multiple-employer defined benefit pension plan</a:t>
            </a:r>
          </a:p>
          <a:p>
            <a:r>
              <a:rPr lang="en-US" dirty="0" smtClean="0"/>
              <a:t>64 Participating employers</a:t>
            </a:r>
            <a:endParaRPr lang="en-US" dirty="0"/>
          </a:p>
          <a:p>
            <a:r>
              <a:rPr lang="en-US" dirty="0" smtClean="0"/>
              <a:t>No special funding situations</a:t>
            </a:r>
          </a:p>
          <a:p>
            <a:endParaRPr lang="en-US" dirty="0" smtClean="0"/>
          </a:p>
          <a:p>
            <a:r>
              <a:rPr lang="en-US" dirty="0" smtClean="0"/>
              <a:t>GASB 68 now requires that each employer recognize a liability for their proportion of the “collective net pension liability”</a:t>
            </a:r>
          </a:p>
          <a:p>
            <a:r>
              <a:rPr lang="en-US" dirty="0" smtClean="0"/>
              <a:t>Pension expense and deferred outflows and deferred inflows of resources related to pensions should also be recognized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0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719071"/>
            <a:ext cx="11210544" cy="4842595"/>
          </a:xfrm>
        </p:spPr>
        <p:txBody>
          <a:bodyPr>
            <a:normAutofit/>
          </a:bodyPr>
          <a:lstStyle/>
          <a:p>
            <a:r>
              <a:rPr lang="en-US" dirty="0" smtClean="0"/>
              <a:t>Net Pension Liability = Total Pension Liability – Fiduciary Net Position</a:t>
            </a:r>
          </a:p>
          <a:p>
            <a:r>
              <a:rPr lang="en-US" dirty="0" smtClean="0"/>
              <a:t>Total Pension </a:t>
            </a:r>
            <a:r>
              <a:rPr lang="en-US" dirty="0"/>
              <a:t>Liability </a:t>
            </a:r>
            <a:r>
              <a:rPr lang="en-US" dirty="0" smtClean="0"/>
              <a:t>($349,004,741 as of September 30, 2014)</a:t>
            </a:r>
          </a:p>
          <a:p>
            <a:pPr lvl="1"/>
            <a:r>
              <a:rPr lang="en-US" dirty="0" smtClean="0"/>
              <a:t>Based on the individual Entry Age Normal actuarial cost method to attribute the actuarial present value of projected benefit payments</a:t>
            </a:r>
          </a:p>
          <a:p>
            <a:pPr lvl="1"/>
            <a:r>
              <a:rPr lang="en-US" dirty="0" smtClean="0"/>
              <a:t>Measured as of the most recent date of the actuarial funding valuation (Sept. 30)</a:t>
            </a:r>
          </a:p>
          <a:p>
            <a:pPr lvl="1"/>
            <a:r>
              <a:rPr lang="en-US" dirty="0" smtClean="0"/>
              <a:t>Uses same assumptions as funding valuation, except for the discount rate</a:t>
            </a:r>
          </a:p>
          <a:p>
            <a:r>
              <a:rPr lang="en-US" dirty="0" smtClean="0"/>
              <a:t>Fiduciary Net Position ($</a:t>
            </a:r>
            <a:r>
              <a:rPr lang="en-US" dirty="0"/>
              <a:t>314,045,097</a:t>
            </a:r>
            <a:r>
              <a:rPr lang="en-US" dirty="0" smtClean="0"/>
              <a:t> as of September 30, 2014)</a:t>
            </a:r>
          </a:p>
          <a:p>
            <a:pPr lvl="1"/>
            <a:r>
              <a:rPr lang="en-US" dirty="0" smtClean="0"/>
              <a:t> Market value of assets as of the end of the most recent fiscal year (Sept. 30)</a:t>
            </a:r>
          </a:p>
          <a:p>
            <a:r>
              <a:rPr lang="en-US" dirty="0" smtClean="0"/>
              <a:t>Similar to unfunded accrued liability, but much more volatile because of volatility of assets</a:t>
            </a:r>
          </a:p>
          <a:p>
            <a:r>
              <a:rPr lang="en-US" dirty="0" smtClean="0"/>
              <a:t>Could be Net Pension “Asset” if assets exceed liabilities</a:t>
            </a:r>
          </a:p>
          <a:p>
            <a:r>
              <a:rPr lang="en-US" dirty="0" smtClean="0"/>
              <a:t>NPL = $</a:t>
            </a:r>
            <a:r>
              <a:rPr lang="en-US" dirty="0"/>
              <a:t>34,959,644</a:t>
            </a:r>
            <a:r>
              <a:rPr lang="en-US" dirty="0" smtClean="0"/>
              <a:t> as of September 30, 2014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net pension 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7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99" y="1719071"/>
            <a:ext cx="11210524" cy="4944196"/>
          </a:xfrm>
        </p:spPr>
        <p:txBody>
          <a:bodyPr/>
          <a:lstStyle/>
          <a:p>
            <a:r>
              <a:rPr lang="en-US" dirty="0" smtClean="0"/>
              <a:t>GASB 68 requires that the liabilities be calculated based on a discount rate that reflects the long-term expected rate of return on investments and a municipal bond rate</a:t>
            </a:r>
          </a:p>
          <a:p>
            <a:pPr lvl="1"/>
            <a:r>
              <a:rPr lang="en-US" dirty="0" smtClean="0"/>
              <a:t>Municipal bond rate is only used if projected net position is at any point insufficient to make projected benefit payments</a:t>
            </a:r>
          </a:p>
          <a:p>
            <a:pPr lvl="1"/>
            <a:r>
              <a:rPr lang="en-US" dirty="0" smtClean="0"/>
              <a:t>100-year cash flow projections of benefit payments and assets to determine if there is a “crossover” </a:t>
            </a:r>
          </a:p>
          <a:p>
            <a:pPr lvl="1"/>
            <a:r>
              <a:rPr lang="en-US" dirty="0" smtClean="0"/>
              <a:t>If a crossover exists, then the long term rate is blended with the municipal bond rate to create a new discount rate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5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371475"/>
            <a:ext cx="8877300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84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99" y="1719071"/>
            <a:ext cx="11210524" cy="4944196"/>
          </a:xfrm>
        </p:spPr>
        <p:txBody>
          <a:bodyPr/>
          <a:lstStyle/>
          <a:p>
            <a:r>
              <a:rPr lang="en-US" dirty="0"/>
              <a:t>Because Louisiana requires actuarial funding of systems, we don’t project that there will ever be a crossover</a:t>
            </a:r>
          </a:p>
          <a:p>
            <a:r>
              <a:rPr lang="en-US" dirty="0"/>
              <a:t>Board selected long-term rate of return equal to funding rate</a:t>
            </a:r>
          </a:p>
          <a:p>
            <a:r>
              <a:rPr lang="en-US" dirty="0"/>
              <a:t>Discount Rate for 2014 = </a:t>
            </a:r>
            <a:r>
              <a:rPr lang="en-US" dirty="0" smtClean="0"/>
              <a:t>7.25%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2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99" y="1719071"/>
            <a:ext cx="11210524" cy="48764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Proportion of </a:t>
            </a:r>
            <a:r>
              <a:rPr lang="en-US" dirty="0"/>
              <a:t>employer’s </a:t>
            </a:r>
            <a:r>
              <a:rPr lang="en-US" dirty="0" smtClean="0"/>
              <a:t>projected </a:t>
            </a:r>
            <a:r>
              <a:rPr lang="en-US" dirty="0"/>
              <a:t>long-term contribution </a:t>
            </a:r>
            <a:r>
              <a:rPr lang="en-US" dirty="0" smtClean="0"/>
              <a:t>effort to the </a:t>
            </a:r>
            <a:r>
              <a:rPr lang="en-US" dirty="0"/>
              <a:t>total projected long-term </a:t>
            </a:r>
            <a:r>
              <a:rPr lang="en-US" dirty="0" smtClean="0"/>
              <a:t>contribution effort of all employers and all “</a:t>
            </a:r>
            <a:r>
              <a:rPr lang="en-US" dirty="0" err="1" smtClean="0"/>
              <a:t>nonemployer</a:t>
            </a:r>
            <a:r>
              <a:rPr lang="en-US" dirty="0" smtClean="0"/>
              <a:t> contributing entities”</a:t>
            </a:r>
          </a:p>
          <a:p>
            <a:pPr lvl="1"/>
            <a:r>
              <a:rPr lang="en-US" dirty="0" err="1" smtClean="0"/>
              <a:t>Nonemployer</a:t>
            </a:r>
            <a:r>
              <a:rPr lang="en-US" dirty="0" smtClean="0"/>
              <a:t> contributing entity: ad-valorem, revenue sharing, and insurance premium taxes</a:t>
            </a:r>
          </a:p>
          <a:p>
            <a:r>
              <a:rPr lang="en-US" dirty="0" smtClean="0"/>
              <a:t>Total contribution effort of </a:t>
            </a:r>
            <a:r>
              <a:rPr lang="en-US" dirty="0"/>
              <a:t>all employers: </a:t>
            </a:r>
            <a:r>
              <a:rPr lang="en-US" dirty="0" smtClean="0"/>
              <a:t>$</a:t>
            </a:r>
            <a:r>
              <a:rPr lang="en-US" dirty="0"/>
              <a:t>2,810,747</a:t>
            </a:r>
            <a:r>
              <a:rPr lang="en-US" dirty="0" smtClean="0"/>
              <a:t> for fiscal 2015</a:t>
            </a:r>
          </a:p>
          <a:p>
            <a:r>
              <a:rPr lang="en-US" dirty="0" smtClean="0"/>
              <a:t>Employer’s </a:t>
            </a:r>
            <a:r>
              <a:rPr lang="en-US" dirty="0"/>
              <a:t>projected long-term </a:t>
            </a:r>
            <a:r>
              <a:rPr lang="en-US" dirty="0" smtClean="0"/>
              <a:t>contribution effort:</a:t>
            </a:r>
          </a:p>
          <a:p>
            <a:pPr lvl="1"/>
            <a:r>
              <a:rPr lang="en-US" dirty="0" smtClean="0"/>
              <a:t>Calculated in same manner as actuarially required contribution for the system in the funding valuation for the most recent fiscal year, but on an employer basis</a:t>
            </a:r>
          </a:p>
          <a:p>
            <a:pPr lvl="1"/>
            <a:r>
              <a:rPr lang="en-US" dirty="0" smtClean="0"/>
              <a:t>Dollar amount = employer’s projected payroll × recommended contribution rate for that fiscal year</a:t>
            </a:r>
          </a:p>
          <a:p>
            <a:r>
              <a:rPr lang="en-US" dirty="0" smtClean="0"/>
              <a:t>This proportion is multiplied by the collective Net Pension Liability to determine the employer’s proportionate share of </a:t>
            </a:r>
            <a:r>
              <a:rPr lang="en-US" dirty="0"/>
              <a:t>Net Pension Liability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Employer’s proportion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7999" y="1719070"/>
            <a:ext cx="11210524" cy="504928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Elements of an employer’s pension expense:</a:t>
            </a:r>
          </a:p>
          <a:p>
            <a:pPr lvl="1"/>
            <a:r>
              <a:rPr lang="en-US" dirty="0" smtClean="0"/>
              <a:t>Employer’s proportion of the fund’s collective pension expense</a:t>
            </a:r>
          </a:p>
          <a:p>
            <a:pPr lvl="1"/>
            <a:r>
              <a:rPr lang="en-US" dirty="0"/>
              <a:t>Employer’s </a:t>
            </a:r>
            <a:r>
              <a:rPr lang="en-US" dirty="0" smtClean="0"/>
              <a:t>proportion of the collective deferred inflows and outflows</a:t>
            </a:r>
          </a:p>
          <a:p>
            <a:pPr lvl="1"/>
            <a:r>
              <a:rPr lang="en-US" dirty="0" smtClean="0"/>
              <a:t>Amortization of net change in proportions</a:t>
            </a:r>
          </a:p>
          <a:p>
            <a:pPr lvl="1"/>
            <a:r>
              <a:rPr lang="en-US" dirty="0" smtClean="0"/>
              <a:t>Amortization of difference in contributions actually paid by employer and the employer’s proportion of total contributions to the system (including </a:t>
            </a:r>
            <a:r>
              <a:rPr lang="en-US" dirty="0" err="1" smtClean="0"/>
              <a:t>nonemployer</a:t>
            </a:r>
            <a:r>
              <a:rPr lang="en-US" dirty="0" smtClean="0"/>
              <a:t> contributing entities)</a:t>
            </a:r>
          </a:p>
          <a:p>
            <a:r>
              <a:rPr lang="en-US" dirty="0"/>
              <a:t>Collective pension expense = the change in the collective Net Pension </a:t>
            </a:r>
            <a:r>
              <a:rPr lang="en-US" dirty="0" smtClean="0"/>
              <a:t>Liability:</a:t>
            </a:r>
            <a:endParaRPr lang="en-US" dirty="0"/>
          </a:p>
          <a:p>
            <a:pPr lvl="1"/>
            <a:r>
              <a:rPr lang="en-US" dirty="0"/>
              <a:t>Service cost</a:t>
            </a:r>
          </a:p>
          <a:p>
            <a:pPr lvl="1"/>
            <a:r>
              <a:rPr lang="en-US" dirty="0"/>
              <a:t>Interest cost</a:t>
            </a:r>
          </a:p>
          <a:p>
            <a:pPr lvl="1"/>
            <a:r>
              <a:rPr lang="en-US" dirty="0" smtClean="0"/>
              <a:t>Amortizations of gains </a:t>
            </a:r>
            <a:r>
              <a:rPr lang="en-US" dirty="0"/>
              <a:t>and losses due to benefit changes, </a:t>
            </a:r>
            <a:r>
              <a:rPr lang="en-US" dirty="0" smtClean="0"/>
              <a:t>liability experience</a:t>
            </a:r>
            <a:r>
              <a:rPr lang="en-US" dirty="0"/>
              <a:t>, assumption changes, </a:t>
            </a:r>
            <a:r>
              <a:rPr lang="en-US" dirty="0" smtClean="0"/>
              <a:t>investment experience</a:t>
            </a:r>
          </a:p>
          <a:p>
            <a:pPr lvl="1"/>
            <a:r>
              <a:rPr lang="en-US" dirty="0" smtClean="0"/>
              <a:t>Member contributions</a:t>
            </a:r>
          </a:p>
          <a:p>
            <a:pPr lvl="1"/>
            <a:r>
              <a:rPr lang="en-US" dirty="0" smtClean="0"/>
              <a:t>Projected earnings on pension plan investments</a:t>
            </a:r>
          </a:p>
          <a:p>
            <a:pPr lvl="1"/>
            <a:r>
              <a:rPr lang="en-US" dirty="0" smtClean="0"/>
              <a:t>Administrative expenses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 expense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43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training presentation">
  <a:themeElements>
    <a:clrScheme name="Custom 6">
      <a:dk1>
        <a:sysClr val="windowText" lastClr="000000"/>
      </a:dk1>
      <a:lt1>
        <a:sysClr val="window" lastClr="FFFFFF"/>
      </a:lt1>
      <a:dk2>
        <a:srgbClr val="3F3F3F"/>
      </a:dk2>
      <a:lt2>
        <a:srgbClr val="D8D8D8"/>
      </a:lt2>
      <a:accent1>
        <a:srgbClr val="005390"/>
      </a:accent1>
      <a:accent2>
        <a:srgbClr val="7FC9FF"/>
      </a:accent2>
      <a:accent3>
        <a:srgbClr val="A5AB81"/>
      </a:accent3>
      <a:accent4>
        <a:srgbClr val="7FC9FF"/>
      </a:accent4>
      <a:accent5>
        <a:srgbClr val="7BA79D"/>
      </a:accent5>
      <a:accent6>
        <a:srgbClr val="968C8C"/>
      </a:accent6>
      <a:hlink>
        <a:srgbClr val="BFE4FF"/>
      </a:hlink>
      <a:folHlink>
        <a:srgbClr val="005390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Sales training presentation" id="{B6AD0E1B-010F-4040-BECC-338DC7180AF6}" vid="{9250DCDA-9F4A-4BAF-B302-6C51082CF123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24EA9C-70A4-43E8-A40F-9E8D971C57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0</TotalTime>
  <Words>810</Words>
  <Application>Microsoft Office PowerPoint</Application>
  <PresentationFormat>Custom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Sales training presentation</vt:lpstr>
      <vt:lpstr>GASB 68 for cost sharing employers of the  ASSESSORS’ RETIREMENT FUND</vt:lpstr>
      <vt:lpstr>Table of contents</vt:lpstr>
      <vt:lpstr>background</vt:lpstr>
      <vt:lpstr>Collective net pension liability</vt:lpstr>
      <vt:lpstr>Discount rate</vt:lpstr>
      <vt:lpstr>PowerPoint Presentation</vt:lpstr>
      <vt:lpstr>Discount rate</vt:lpstr>
      <vt:lpstr>Employer’s proportion</vt:lpstr>
      <vt:lpstr>Pension expense</vt:lpstr>
      <vt:lpstr>Pension expense</vt:lpstr>
      <vt:lpstr>Pension expense</vt:lpstr>
      <vt:lpstr>Pension expense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2015-05-26T18:51:40Z</dcterms:created>
  <dcterms:modified xsi:type="dcterms:W3CDTF">2015-10-07T16:29:33Z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TC034605589991</vt:lpwstr>
  </property>
</Properties>
</file>